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699" r:id="rId3"/>
    <p:sldId id="801" r:id="rId4"/>
    <p:sldId id="802" r:id="rId5"/>
    <p:sldId id="803" r:id="rId6"/>
    <p:sldId id="804" r:id="rId7"/>
    <p:sldId id="807" r:id="rId8"/>
    <p:sldId id="808" r:id="rId9"/>
    <p:sldId id="809" r:id="rId10"/>
    <p:sldId id="810" r:id="rId11"/>
    <p:sldId id="811" r:id="rId12"/>
    <p:sldId id="812" r:id="rId13"/>
    <p:sldId id="813" r:id="rId14"/>
    <p:sldId id="814" r:id="rId15"/>
    <p:sldId id="815" r:id="rId16"/>
    <p:sldId id="816" r:id="rId17"/>
    <p:sldId id="817" r:id="rId18"/>
    <p:sldId id="818" r:id="rId19"/>
    <p:sldId id="819" r:id="rId20"/>
    <p:sldId id="820" r:id="rId21"/>
    <p:sldId id="821" r:id="rId22"/>
    <p:sldId id="822" r:id="rId23"/>
    <p:sldId id="823" r:id="rId24"/>
    <p:sldId id="824" r:id="rId25"/>
    <p:sldId id="825" r:id="rId26"/>
    <p:sldId id="826" r:id="rId27"/>
    <p:sldId id="827" r:id="rId28"/>
    <p:sldId id="828" r:id="rId29"/>
    <p:sldId id="829" r:id="rId30"/>
    <p:sldId id="830" r:id="rId31"/>
    <p:sldId id="831" r:id="rId32"/>
    <p:sldId id="832" r:id="rId33"/>
    <p:sldId id="833" r:id="rId34"/>
    <p:sldId id="834" r:id="rId35"/>
    <p:sldId id="701" r:id="rId36"/>
    <p:sldId id="702" r:id="rId37"/>
    <p:sldId id="679" r:id="rId3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/>
              <a:t>5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Giới thiệu về CSS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38630"/>
            <a:ext cx="84802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ĐƠN VỊ ĐO LƯỜNG ĐỘ DÀI</a:t>
            </a:r>
            <a:r>
              <a:rPr lang="vi-VN" spc="-19" dirty="0"/>
              <a:t> </a:t>
            </a:r>
            <a:r>
              <a:rPr lang="vi-VN" spc="-5" dirty="0"/>
              <a:t>2-4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414" y="1350262"/>
            <a:ext cx="11310111" cy="1136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381" y="1606041"/>
            <a:ext cx="10416541" cy="6260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dài tương đối 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chiều dài liên quan đến thuộc  tính độ dài khác được tính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tại.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926591"/>
              </p:ext>
            </p:extLst>
          </p:nvPr>
        </p:nvGraphicFramePr>
        <p:xfrm>
          <a:off x="935778" y="3039219"/>
          <a:ext cx="10554997" cy="31901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2888"/>
                <a:gridCol w="6802109"/>
              </a:tblGrid>
              <a:tr h="644204">
                <a:tc>
                  <a:txBody>
                    <a:bodyPr/>
                    <a:lstStyle/>
                    <a:p>
                      <a:pPr marL="0" marR="271145" indent="161290" algn="ctr">
                        <a:lnSpc>
                          <a:spcPct val="109400"/>
                        </a:lnSpc>
                        <a:spcBef>
                          <a:spcPts val="204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16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1600" b="1" spc="-45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26034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</a:pPr>
                      <a:r>
                        <a:rPr sz="16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 anchor="ctr">
                    <a:solidFill>
                      <a:srgbClr val="943735"/>
                    </a:solidFill>
                  </a:tcPr>
                </a:tc>
              </a:tr>
              <a:tr h="9961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em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278130" marR="83185" algn="just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cụ thể kích thước phông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(chiều cao) của một  phông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chữ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đặc biệt.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Đơn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“em”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tương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với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của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tính font-size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bộ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chọn.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914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ex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278130" marR="83820" algn="just">
                        <a:lnSpc>
                          <a:spcPct val="1073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cụ thể 'x-height' của một phông chữ đặc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biệt.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‘x-height'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khoảng 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nửa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 thước font chữ hoặc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chiều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cao của chữ thường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'x'.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F1DCDB"/>
                    </a:solidFill>
                  </a:tcPr>
                </a:tc>
              </a:tr>
              <a:tr h="6348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px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278130" marR="83820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cụ thể 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thước điểm ảnh, 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 liên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quan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đến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màn  hình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thiết</a:t>
                      </a:r>
                      <a:r>
                        <a:rPr sz="13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bị.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225" y="2654934"/>
            <a:ext cx="758782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đơn vị chiều dài tương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đối.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84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89" y="50060"/>
            <a:ext cx="84802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ĐƠN VỊ ĐO LƯỜNG ĐỘ DÀI</a:t>
            </a:r>
            <a:r>
              <a:rPr lang="vi-VN" spc="-24" dirty="0"/>
              <a:t> </a:t>
            </a:r>
            <a:r>
              <a:rPr lang="vi-VN" spc="-5" dirty="0"/>
              <a:t>3-4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8161" y="1045464"/>
            <a:ext cx="11342623" cy="868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4908" y="1166622"/>
            <a:ext cx="10825477" cy="6260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 dài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được 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nhà 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nhận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cụ thể  và cố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 bị đầu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30682"/>
              </p:ext>
            </p:extLst>
          </p:nvPr>
        </p:nvGraphicFramePr>
        <p:xfrm>
          <a:off x="518161" y="2404569"/>
          <a:ext cx="11342623" cy="3686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0627"/>
                <a:gridCol w="8271996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16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tuyệt</a:t>
                      </a:r>
                      <a:r>
                        <a:rPr lang="en-US" sz="1600" b="1" spc="-1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8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4064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2080" marR="85725">
                        <a:lnSpc>
                          <a:spcPct val="102299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thước theo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inch,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 1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inch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2.54 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cm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5" dirty="0">
                          <a:latin typeface="Arial"/>
                          <a:cs typeface="Arial"/>
                        </a:rPr>
                        <a:t>cm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thước theo</a:t>
                      </a:r>
                      <a:r>
                        <a:rPr sz="1300" spc="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centimeters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5181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mm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thước theo</a:t>
                      </a:r>
                      <a:r>
                        <a:rPr sz="13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millimeters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2887345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cụ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 kích</a:t>
                      </a:r>
                      <a:r>
                        <a:rPr sz="13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>
                          <a:latin typeface="Arial"/>
                          <a:cs typeface="Arial"/>
                        </a:rPr>
                        <a:t>thước</a:t>
                      </a:r>
                      <a:r>
                        <a:rPr sz="1300" spc="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theo</a:t>
                      </a:r>
                      <a:r>
                        <a:rPr lang="en-US" sz="13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points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trong đó 1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point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 smtClean="0">
                          <a:latin typeface="Arial"/>
                          <a:cs typeface="Arial"/>
                        </a:rPr>
                        <a:t>=</a:t>
                      </a:r>
                      <a:r>
                        <a:rPr lang="en-US" sz="13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smtClean="0">
                          <a:latin typeface="Arial"/>
                          <a:cs typeface="Arial"/>
                        </a:rPr>
                        <a:t>1/72th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inch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</a:tr>
              <a:tr h="7410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5684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2080" marR="83185">
                        <a:lnSpc>
                          <a:spcPct val="112300"/>
                        </a:lnSpc>
                        <a:tabLst>
                          <a:tab pos="2776220" algn="l"/>
                        </a:tabLst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kích</a:t>
                      </a:r>
                      <a:r>
                        <a:rPr sz="1300" spc="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 err="1">
                          <a:latin typeface="Arial"/>
                          <a:cs typeface="Arial"/>
                        </a:rPr>
                        <a:t>thước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 smtClean="0">
                          <a:latin typeface="Arial"/>
                          <a:cs typeface="Arial"/>
                        </a:rPr>
                        <a:t>theo</a:t>
                      </a:r>
                      <a:r>
                        <a:rPr lang="en-US" sz="13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 smtClean="0">
                          <a:latin typeface="Arial"/>
                          <a:cs typeface="Arial"/>
                        </a:rPr>
                        <a:t>picas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 1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pica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= 12 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points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5226" y="2045334"/>
            <a:ext cx="711538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đơn vị độ dài tuyệt</a:t>
            </a:r>
            <a:r>
              <a:rPr spc="-1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đối.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598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61490"/>
            <a:ext cx="84802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ĐƠN VỊ ĐO LƯỜNG ĐỘ DÀI</a:t>
            </a:r>
            <a:r>
              <a:rPr lang="vi-VN" spc="5" dirty="0"/>
              <a:t> </a:t>
            </a:r>
            <a:r>
              <a:rPr lang="vi-VN" spc="-19" dirty="0"/>
              <a:t>4-4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414" y="1350262"/>
            <a:ext cx="11310111" cy="1136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382" y="1606041"/>
            <a:ext cx="10689167" cy="34394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Tỷ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lệ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trăm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độ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nội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dung,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đó là liên quan đến giá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khác.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226" y="2764663"/>
            <a:ext cx="109304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2195" y="3209926"/>
            <a:ext cx="4139695" cy="2038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46402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88" y="72920"/>
            <a:ext cx="67352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LOẠI CỦA </a:t>
            </a:r>
            <a:r>
              <a:rPr lang="vi-VN" spc="-11" dirty="0"/>
              <a:t>STYLE</a:t>
            </a:r>
            <a:r>
              <a:rPr lang="vi-VN" spc="-54" dirty="0"/>
              <a:t> </a:t>
            </a:r>
            <a:r>
              <a:rPr lang="vi-VN" spc="-11" dirty="0"/>
              <a:t>SHEETS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414" y="1258822"/>
            <a:ext cx="11310111" cy="1136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35780" y="1550877"/>
            <a:ext cx="8976361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style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inline, internal hoặc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embedded,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1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external.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6289" y="2667763"/>
            <a:ext cx="11318241" cy="992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289" y="3928873"/>
            <a:ext cx="11318241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35779" y="2771015"/>
            <a:ext cx="10441939" cy="2021328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  <a:tabLst>
                <a:tab pos="4870955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inline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 để xác</a:t>
            </a:r>
            <a:r>
              <a:rPr spc="-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5871" marR="87671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internal cũng được đặc bên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style.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0794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6" y="132588"/>
            <a:ext cx="107411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38630"/>
            <a:ext cx="28363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LOẠI</a:t>
            </a:r>
            <a:r>
              <a:rPr lang="vi-VN" spc="-95" dirty="0"/>
              <a:t> </a:t>
            </a:r>
            <a:r>
              <a:rPr lang="vi-VN" spc="-5" dirty="0"/>
              <a:t>INLINE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41680" y="1216153"/>
            <a:ext cx="4765038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9259" y="1833498"/>
            <a:ext cx="2054860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Đặt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trực tiếp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bên</a:t>
            </a:r>
            <a:endParaRPr sz="1900">
              <a:latin typeface="Arial"/>
              <a:cs typeface="Arial"/>
            </a:endParaRPr>
          </a:p>
          <a:p>
            <a:pPr marL="208594" marR="200279" algn="ctr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thẻ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1051562"/>
            <a:ext cx="5201920" cy="227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02111" y="1795400"/>
            <a:ext cx="2384213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76095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Không thể tái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 sz="1900">
              <a:latin typeface="Arial"/>
              <a:cs typeface="Arial"/>
            </a:endParaRPr>
          </a:p>
          <a:p>
            <a:pPr marL="14360" marR="6047" algn="ctr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dụng tại bất kỳ vị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trí  nào trong trang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1" y="2026921"/>
            <a:ext cx="4529328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96247" y="3267279"/>
            <a:ext cx="2792306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26731">
              <a:lnSpc>
                <a:spcPts val="1945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kế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  <a:p>
            <a:pPr marL="238068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sử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900">
              <a:latin typeface="Arial"/>
              <a:cs typeface="Arial"/>
            </a:endParaRPr>
          </a:p>
          <a:p>
            <a:pPr marL="15114" marR="6047" algn="ctr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xây dựng style để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tạo ra loại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inline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861060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45513" y="1485645"/>
            <a:ext cx="1219596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15114" marR="6047" indent="101274">
              <a:lnSpc>
                <a:spcPct val="70000"/>
              </a:lnSpc>
              <a:spcBef>
                <a:spcPts val="1142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Loại  Inline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225" y="4595241"/>
            <a:ext cx="8180495" cy="97242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450439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&lt;p style=”font-size: 14px; color:</a:t>
            </a:r>
            <a:r>
              <a:rPr sz="1900" spc="1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purple;”&gt;&lt;/p&gt;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8571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6" y="1828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50060"/>
            <a:ext cx="77343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LOẠI </a:t>
            </a:r>
            <a:r>
              <a:rPr lang="vi-VN" spc="-11" dirty="0"/>
              <a:t>INTERNAL/EMBEDDED</a:t>
            </a:r>
            <a:r>
              <a:rPr lang="vi-VN" spc="-24" dirty="0"/>
              <a:t> </a:t>
            </a:r>
            <a:r>
              <a:rPr lang="vi-VN" spc="-11" dirty="0"/>
              <a:t>1-2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41680" y="2491740"/>
            <a:ext cx="4765038" cy="2526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40364" y="3158043"/>
            <a:ext cx="2171701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Mã nguồn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1900" dirty="0">
              <a:latin typeface="Arial"/>
              <a:cs typeface="Arial"/>
            </a:endParaRPr>
          </a:p>
          <a:p>
            <a:pPr marL="1511" algn="ctr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đặt bên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trong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đoạn&lt;head&gt;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cụ</a:t>
            </a:r>
            <a:endParaRPr sz="1900" dirty="0">
              <a:latin typeface="Arial"/>
              <a:cs typeface="Arial"/>
            </a:endParaRPr>
          </a:p>
          <a:p>
            <a:pPr marL="2268" algn="ctr">
              <a:lnSpc>
                <a:spcPts val="1940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2491739"/>
            <a:ext cx="5240527" cy="25260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61469" y="3136766"/>
            <a:ext cx="2465492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tắc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sz="1900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hiện trong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khai báo cho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mỗi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phần tử HTML</a:t>
            </a:r>
            <a:r>
              <a:rPr sz="19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 dirty="0">
              <a:latin typeface="Arial"/>
              <a:cs typeface="Arial"/>
            </a:endParaRPr>
          </a:p>
          <a:p>
            <a:pPr marL="757"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phần tử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4" y="3474722"/>
            <a:ext cx="4504943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18603" y="4715333"/>
            <a:ext cx="2747433" cy="92113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45345">
              <a:lnSpc>
                <a:spcPts val="1945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style có thể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1900" dirty="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tái 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endParaRPr sz="1900" dirty="0">
              <a:latin typeface="Arial"/>
              <a:cs typeface="Arial"/>
            </a:endParaRPr>
          </a:p>
          <a:p>
            <a:pPr marL="232021" marR="222197" algn="ctr">
              <a:lnSpc>
                <a:spcPct val="70000"/>
              </a:lnSpc>
              <a:spcBef>
                <a:spcPts val="34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mà  chúng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đặt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42315" y="2933827"/>
            <a:ext cx="1823721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138306" marR="6047" indent="-123946">
              <a:lnSpc>
                <a:spcPct val="70000"/>
              </a:lnSpc>
              <a:spcBef>
                <a:spcPts val="1142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ernal  Styles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7795" y="594359"/>
            <a:ext cx="4334256" cy="2711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82618" y="1214753"/>
            <a:ext cx="2323250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1900">
              <a:latin typeface="Arial"/>
              <a:cs typeface="Arial"/>
            </a:endParaRPr>
          </a:p>
          <a:p>
            <a:pPr marL="116388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phần tử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endParaRPr sz="1900">
              <a:latin typeface="Arial"/>
              <a:cs typeface="Arial"/>
            </a:endParaRPr>
          </a:p>
          <a:p>
            <a:pPr marL="261498" marR="48370" indent="-203304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định loại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 dung,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đó là text / css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26053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29739"/>
            <a:ext cx="77343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LOẠI </a:t>
            </a:r>
            <a:r>
              <a:rPr lang="vi-VN" spc="-11" dirty="0"/>
              <a:t>INTERNAL/EMBEDDED</a:t>
            </a:r>
            <a:r>
              <a:rPr lang="vi-VN" spc="-41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35483"/>
            <a:ext cx="6384714" cy="477346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114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 dirty="0">
              <a:latin typeface="Courier New"/>
              <a:cs typeface="Courier New"/>
            </a:endParaRPr>
          </a:p>
          <a:p>
            <a:pPr marL="305332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&lt;meta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charset=“utf-8”&gt;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&lt;title&gt;Sample HTML5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Structure&lt;/title&gt;</a:t>
            </a:r>
            <a:endParaRPr sz="1900" dirty="0">
              <a:latin typeface="Courier New"/>
              <a:cs typeface="Courier New"/>
            </a:endParaRPr>
          </a:p>
          <a:p>
            <a:pPr marL="595550" marR="3930773" indent="-290218"/>
            <a:r>
              <a:rPr sz="1900" spc="-5" dirty="0">
                <a:latin typeface="Courier New"/>
                <a:cs typeface="Courier New"/>
              </a:rPr>
              <a:t>&lt;style&gt;  h1, h2</a:t>
            </a:r>
            <a:r>
              <a:rPr sz="1900" spc="-84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 dirty="0">
              <a:latin typeface="Courier New"/>
              <a:cs typeface="Courier New"/>
            </a:endParaRPr>
          </a:p>
          <a:p>
            <a:pPr marL="885765"/>
            <a:r>
              <a:rPr sz="1900" spc="-5" dirty="0">
                <a:latin typeface="Courier New"/>
                <a:cs typeface="Courier New"/>
              </a:rPr>
              <a:t>margin:0px;</a:t>
            </a:r>
            <a:endParaRPr sz="1900" dirty="0">
              <a:latin typeface="Courier New"/>
              <a:cs typeface="Courier New"/>
            </a:endParaRPr>
          </a:p>
          <a:p>
            <a:pPr marL="885765"/>
            <a:r>
              <a:rPr sz="1900" spc="-5" dirty="0">
                <a:latin typeface="Courier New"/>
                <a:cs typeface="Courier New"/>
              </a:rPr>
              <a:t>font-size:1.5em;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footer{</a:t>
            </a:r>
            <a:endParaRPr sz="1900" dirty="0">
              <a:latin typeface="Courier New"/>
              <a:cs typeface="Courier New"/>
            </a:endParaRPr>
          </a:p>
          <a:p>
            <a:pPr marL="885765" marR="1603749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background-color:#999;  text-align:center;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R="3626196" algn="ctr"/>
            <a:r>
              <a:rPr sz="1900" spc="-5" dirty="0">
                <a:latin typeface="Courier New"/>
                <a:cs typeface="Courier New"/>
              </a:rPr>
              <a:t>&lt;/style&gt;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023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25396" y="861060"/>
            <a:ext cx="3736847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75262" y="1485645"/>
            <a:ext cx="1903984" cy="792856"/>
          </a:xfrm>
          <a:prstGeom prst="rect">
            <a:avLst/>
          </a:prstGeom>
        </p:spPr>
        <p:txBody>
          <a:bodyPr vert="horz" wrap="square" lIns="0" tIns="145108" rIns="0" bIns="0" rtlCol="0">
            <a:spAutoFit/>
          </a:bodyPr>
          <a:lstStyle/>
          <a:p>
            <a:pPr marL="15114" marR="6047" indent="342364">
              <a:lnSpc>
                <a:spcPct val="70000"/>
              </a:lnSpc>
              <a:spcBef>
                <a:spcPts val="1142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Loại  E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ternal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255" y="1043940"/>
            <a:ext cx="4779265" cy="2391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5567" y="1662813"/>
            <a:ext cx="2377441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External CSS</a:t>
            </a: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biết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 phần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mở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rộng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.css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48043" y="975360"/>
            <a:ext cx="5512817" cy="2510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56110" y="1624712"/>
            <a:ext cx="2686473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022"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External CSS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rộng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rãi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cấp cách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nhìn</a:t>
            </a:r>
            <a:r>
              <a:rPr sz="19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1900">
              <a:latin typeface="Arial"/>
              <a:cs typeface="Arial"/>
            </a:endParaRPr>
          </a:p>
          <a:p>
            <a:pPr marL="1511" algn="ctr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các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1900">
              <a:latin typeface="Arial"/>
              <a:cs typeface="Arial"/>
            </a:endParaRPr>
          </a:p>
          <a:p>
            <a:pPr marL="2268"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của một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Website.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08185" y="38630"/>
            <a:ext cx="46084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LOẠI </a:t>
            </a:r>
            <a:r>
              <a:rPr lang="vi-VN" spc="-11" dirty="0"/>
              <a:t>EXTERNAL</a:t>
            </a:r>
            <a:r>
              <a:rPr lang="vi-VN" spc="-79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3364995" y="2026921"/>
            <a:ext cx="4519167" cy="2816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06411" y="3267279"/>
            <a:ext cx="2772834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88944">
              <a:lnSpc>
                <a:spcPts val="1945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Mang đến sự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thuận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tiện khi các kiểu có</a:t>
            </a:r>
            <a:r>
              <a:rPr sz="19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1900">
              <a:latin typeface="Arial"/>
              <a:cs typeface="Arial"/>
            </a:endParaRPr>
          </a:p>
          <a:p>
            <a:pPr marL="599329" marR="106564" indent="-482938">
              <a:lnSpc>
                <a:spcPct val="70000"/>
              </a:lnSpc>
              <a:spcBef>
                <a:spcPts val="34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chọn cho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nhiều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HMTL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5226" y="4595242"/>
            <a:ext cx="4716781" cy="177007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>
                <a:latin typeface="Calibri"/>
                <a:cs typeface="Calibri"/>
              </a:rPr>
              <a:t>Ví</a:t>
            </a:r>
            <a:r>
              <a:rPr spc="239">
                <a:latin typeface="Calibri"/>
                <a:cs typeface="Calibri"/>
              </a:rPr>
              <a:t> </a:t>
            </a:r>
            <a:r>
              <a:rPr spc="5" smtClean="0">
                <a:latin typeface="Calibri"/>
                <a:cs typeface="Calibri"/>
              </a:rPr>
              <a:t>dụ</a:t>
            </a:r>
            <a:endParaRPr lang="en-US">
              <a:latin typeface="Calibri"/>
              <a:cs typeface="Calibri"/>
            </a:endParaRPr>
          </a:p>
          <a:p>
            <a:pPr marL="15117">
              <a:spcBef>
                <a:spcPts val="144"/>
              </a:spcBef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1900" spc="-5">
                <a:latin typeface="Calibri"/>
                <a:cs typeface="Calibri"/>
              </a:rPr>
              <a:t>	</a:t>
            </a:r>
            <a:r>
              <a:rPr sz="1900" spc="-5" smtClean="0">
                <a:latin typeface="Courier New"/>
                <a:cs typeface="Courier New"/>
              </a:rPr>
              <a:t>BODY </a:t>
            </a: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849489" marR="6047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background-color: gray;  font-family: arial;  font-style: italic;</a:t>
            </a:r>
            <a:endParaRPr sz="1900">
              <a:latin typeface="Courier New"/>
              <a:cs typeface="Courier New"/>
            </a:endParaRPr>
          </a:p>
          <a:p>
            <a:pPr marL="559271"/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35986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6" y="52599"/>
            <a:ext cx="46084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LOẠI </a:t>
            </a:r>
            <a:r>
              <a:rPr lang="vi-VN" spc="-11" dirty="0"/>
              <a:t>EXTERNAL</a:t>
            </a:r>
            <a:r>
              <a:rPr lang="vi-VN" spc="-79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4"/>
            <a:ext cx="9806940" cy="351414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339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595550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&lt;LINK rel=“stylesheet” type=“text/css”</a:t>
            </a:r>
            <a:r>
              <a:rPr sz="1900" spc="1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href=“body.css”/&gt;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&lt;title&gt;Webex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e-Server&lt;/title&gt;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This is the fastest web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server..!!</a:t>
            </a:r>
            <a:endParaRPr sz="190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465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88" y="61490"/>
            <a:ext cx="442552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BỘ CHỌN</a:t>
            </a:r>
            <a:r>
              <a:rPr lang="vi-VN" spc="-79" dirty="0"/>
              <a:t> </a:t>
            </a:r>
            <a:r>
              <a:rPr lang="vi-VN" spc="-5" dirty="0"/>
              <a:t>2-5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4095" y="1018793"/>
            <a:ext cx="11330433" cy="1688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0845" y="1210184"/>
            <a:ext cx="10171006" cy="119546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Bộ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 mà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muốn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kiểu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 chúng.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8139">
              <a:spcBef>
                <a:spcPts val="15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bộ chọn CSS như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423" y="3950211"/>
            <a:ext cx="4821937" cy="15666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09503" y="4509896"/>
            <a:ext cx="1893146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19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54062" y="4099560"/>
            <a:ext cx="5218176" cy="1734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95436" y="4742762"/>
            <a:ext cx="1418168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9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64995" y="4480559"/>
            <a:ext cx="4460239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59546" y="5619699"/>
            <a:ext cx="1868595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1900" b="1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4193" y="2651761"/>
            <a:ext cx="4356606" cy="22509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68695" y="3337942"/>
            <a:ext cx="2363894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Universal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920490" y="3713410"/>
            <a:ext cx="4000669" cy="19748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923221" y="4229479"/>
            <a:ext cx="2110999" cy="793619"/>
          </a:xfrm>
          <a:prstGeom prst="rect">
            <a:avLst/>
          </a:prstGeom>
        </p:spPr>
        <p:txBody>
          <a:bodyPr vert="horz" wrap="square" lIns="0" tIns="145864" rIns="0" bIns="0" rtlCol="0">
            <a:spAutoFit/>
          </a:bodyPr>
          <a:lstStyle/>
          <a:p>
            <a:pPr marL="187430" marR="6047" indent="-172316">
              <a:lnSpc>
                <a:spcPct val="70000"/>
              </a:lnSpc>
              <a:spcBef>
                <a:spcPts val="1148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3000" b="1" spc="-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bộ  </a:t>
            </a: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617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9" y="41169"/>
            <a:ext cx="248157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95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90227" y="933256"/>
            <a:ext cx="7833359" cy="2709372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Một </a:t>
            </a:r>
            <a:r>
              <a:rPr sz="2400" spc="11" dirty="0">
                <a:latin typeface="Calibri"/>
                <a:cs typeface="Calibri"/>
              </a:rPr>
              <a:t>số </a:t>
            </a:r>
            <a:r>
              <a:rPr sz="2400" spc="5" dirty="0">
                <a:latin typeface="Calibri"/>
                <a:cs typeface="Calibri"/>
              </a:rPr>
              <a:t>tính </a:t>
            </a:r>
            <a:r>
              <a:rPr sz="2400" spc="11" dirty="0">
                <a:latin typeface="Calibri"/>
                <a:cs typeface="Calibri"/>
              </a:rPr>
              <a:t>năng mới </a:t>
            </a:r>
            <a:r>
              <a:rPr sz="2400" dirty="0">
                <a:latin typeface="Calibri"/>
                <a:cs typeface="Calibri"/>
              </a:rPr>
              <a:t>trong</a:t>
            </a:r>
            <a:r>
              <a:rPr sz="2400" spc="-7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CSS3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spc="11" dirty="0">
                <a:latin typeface="Calibri"/>
                <a:cs typeface="Calibri"/>
              </a:rPr>
              <a:t>sự khác nhau của </a:t>
            </a:r>
            <a:r>
              <a:rPr sz="2400" spc="5" dirty="0">
                <a:latin typeface="Calibri"/>
                <a:cs typeface="Calibri"/>
              </a:rPr>
              <a:t>các loại </a:t>
            </a:r>
            <a:r>
              <a:rPr sz="2400" spc="11" dirty="0">
                <a:latin typeface="Calibri"/>
                <a:cs typeface="Calibri"/>
              </a:rPr>
              <a:t>bộ</a:t>
            </a:r>
            <a:r>
              <a:rPr sz="2400" spc="-4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chọn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các </a:t>
            </a:r>
            <a:r>
              <a:rPr sz="2400" spc="11" dirty="0">
                <a:latin typeface="Calibri"/>
                <a:cs typeface="Calibri"/>
              </a:rPr>
              <a:t>thẻ lồng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nhau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Định </a:t>
            </a:r>
            <a:r>
              <a:rPr sz="2400" spc="5" dirty="0">
                <a:latin typeface="Calibri"/>
                <a:cs typeface="Calibri"/>
              </a:rPr>
              <a:t>nghĩa Classes </a:t>
            </a:r>
            <a:r>
              <a:rPr sz="2400" spc="11" dirty="0">
                <a:latin typeface="Calibri"/>
                <a:cs typeface="Calibri"/>
              </a:rPr>
              <a:t>and IDs áp dụng cho </a:t>
            </a:r>
            <a:r>
              <a:rPr sz="2400" spc="5" dirty="0">
                <a:latin typeface="Calibri"/>
                <a:cs typeface="Calibri"/>
              </a:rPr>
              <a:t>các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kiểu</a:t>
            </a:r>
            <a:endParaRPr sz="2400">
              <a:latin typeface="Calibri"/>
              <a:cs typeface="Calibri"/>
            </a:endParaRPr>
          </a:p>
          <a:p>
            <a:pPr marL="341610" indent="-326493">
              <a:spcBef>
                <a:spcPts val="1576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tiến trình </a:t>
            </a:r>
            <a:r>
              <a:rPr sz="2400" spc="11" dirty="0">
                <a:latin typeface="Calibri"/>
                <a:cs typeface="Calibri"/>
              </a:rPr>
              <a:t>áp dụng </a:t>
            </a:r>
            <a:r>
              <a:rPr sz="2400" spc="5" dirty="0">
                <a:latin typeface="Calibri"/>
                <a:cs typeface="Calibri"/>
              </a:rPr>
              <a:t>các </a:t>
            </a:r>
            <a:r>
              <a:rPr sz="2400" spc="11" dirty="0">
                <a:latin typeface="Calibri"/>
                <a:cs typeface="Calibri"/>
              </a:rPr>
              <a:t>kiểu cho</a:t>
            </a:r>
            <a:r>
              <a:rPr sz="2400" spc="-11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hyperlink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7734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600" y="1905000"/>
            <a:ext cx="4509006" cy="1908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88" y="38630"/>
            <a:ext cx="699346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BỘ CHỌN LÀ </a:t>
            </a:r>
            <a:r>
              <a:rPr lang="vi-VN" spc="-11" dirty="0"/>
              <a:t>PHẦN </a:t>
            </a:r>
            <a:r>
              <a:rPr lang="vi-VN" spc="-5" dirty="0"/>
              <a:t>TỬ</a:t>
            </a:r>
            <a:r>
              <a:rPr lang="vi-VN" spc="-41" dirty="0"/>
              <a:t> </a:t>
            </a:r>
            <a:r>
              <a:rPr lang="vi-VN" spc="-19" dirty="0"/>
              <a:t>HTML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" y="2359151"/>
            <a:ext cx="4787391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7814" y="2891409"/>
            <a:ext cx="2548467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Xác định tên phần</a:t>
            </a:r>
            <a:r>
              <a:rPr sz="1900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>
              <a:latin typeface="Arial"/>
              <a:cs typeface="Arial"/>
            </a:endParaRPr>
          </a:p>
          <a:p>
            <a:pPr marL="196500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cùng với các</a:t>
            </a:r>
            <a:r>
              <a:rPr sz="1900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kiểu</a:t>
            </a:r>
            <a:endParaRPr sz="1900">
              <a:latin typeface="Arial"/>
              <a:cs typeface="Arial"/>
            </a:endParaRPr>
          </a:p>
          <a:p>
            <a:pPr marL="550202" marR="141328" indent="-401315">
              <a:lnSpc>
                <a:spcPct val="70000"/>
              </a:lnSpc>
              <a:spcBef>
                <a:spcPts val="34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cho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phần tử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83680" y="1905000"/>
            <a:ext cx="5608320" cy="2522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41555" y="2575307"/>
            <a:ext cx="3283774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83891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quy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chỉ</a:t>
            </a:r>
            <a:endParaRPr sz="1900" dirty="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lần cho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 dirty="0">
              <a:latin typeface="Arial"/>
              <a:cs typeface="Arial"/>
            </a:endParaRPr>
          </a:p>
          <a:p>
            <a:pPr marL="47613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r>
              <a:rPr sz="1900" spc="-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900" dirty="0">
              <a:latin typeface="Arial"/>
              <a:cs typeface="Arial"/>
            </a:endParaRPr>
          </a:p>
          <a:p>
            <a:pPr marL="123946" marR="114122" algn="ctr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tất cả các lần</a:t>
            </a:r>
            <a:r>
              <a:rPr sz="1900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xuất  hiện của phần tử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63390" y="3020568"/>
            <a:ext cx="4821937" cy="2813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9564" y="4173093"/>
            <a:ext cx="3080172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Kết quả trong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của kiểu chi r ra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quy định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tất cả sự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r>
              <a:rPr sz="1900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của phần tử đó trong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3480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9600" y="1143002"/>
            <a:ext cx="5689091" cy="1324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86" y="50060"/>
            <a:ext cx="378968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BỘ CHỌN</a:t>
            </a:r>
            <a:r>
              <a:rPr lang="vi-VN" spc="-71" dirty="0"/>
              <a:t> </a:t>
            </a:r>
            <a:r>
              <a:rPr lang="vi-VN" spc="-11" dirty="0"/>
              <a:t>CLASS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" y="1953767"/>
            <a:ext cx="4490719" cy="2429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0968" y="2891410"/>
            <a:ext cx="2605194" cy="92113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Phù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 phần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tử,</a:t>
            </a:r>
            <a:endParaRPr sz="1900">
              <a:latin typeface="Arial"/>
              <a:cs typeface="Arial"/>
            </a:endParaRPr>
          </a:p>
          <a:p>
            <a:pPr marL="116388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thuộc tính</a:t>
            </a:r>
            <a:r>
              <a:rPr sz="1900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900">
              <a:latin typeface="Arial"/>
              <a:cs typeface="Arial"/>
            </a:endParaRPr>
          </a:p>
          <a:p>
            <a:pPr marL="287193" marR="101274" indent="-179875">
              <a:lnSpc>
                <a:spcPct val="70000"/>
              </a:lnSpc>
              <a:spcBef>
                <a:spcPts val="34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lập trong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78878" y="1908049"/>
            <a:ext cx="5913119" cy="2334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4704" y="2624708"/>
            <a:ext cx="3172461" cy="92113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5698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Bộ chọn class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bắt đầu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endParaRPr sz="1900">
              <a:latin typeface="Arial"/>
              <a:cs typeface="Arial"/>
            </a:endParaRPr>
          </a:p>
          <a:p>
            <a:pPr marL="21918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dấu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chấm tiếp theo</a:t>
            </a:r>
            <a:r>
              <a:rPr sz="1900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1900">
              <a:latin typeface="Arial"/>
              <a:cs typeface="Arial"/>
            </a:endParaRPr>
          </a:p>
          <a:p>
            <a:pPr marL="542643" marR="6047" indent="-528286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giá trị của thuộc tính class  và khối khai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63395" y="1914144"/>
            <a:ext cx="4752848" cy="3538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66185" y="3877436"/>
            <a:ext cx="2745740" cy="92113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95983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 dụng kiểu cho</a:t>
            </a:r>
            <a:r>
              <a:rPr sz="1900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dung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của tất cả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endParaRPr sz="1900">
              <a:latin typeface="Arial"/>
              <a:cs typeface="Arial"/>
            </a:endParaRPr>
          </a:p>
          <a:p>
            <a:pPr marL="87671" marR="71800" indent="-7558">
              <a:lnSpc>
                <a:spcPct val="70000"/>
              </a:lnSpc>
              <a:spcBef>
                <a:spcPts val="339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phần tử có thuộc tính  cùng thuộc tính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34274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4801" y="1418845"/>
            <a:ext cx="6478016" cy="1476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8188" y="118640"/>
            <a:ext cx="29472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BỘ CHỌN</a:t>
            </a:r>
            <a:r>
              <a:rPr lang="vi-VN" spc="-84" dirty="0"/>
              <a:t> </a:t>
            </a:r>
            <a:r>
              <a:rPr lang="vi-VN" spc="-5" dirty="0"/>
              <a:t>ID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" y="2386582"/>
            <a:ext cx="4419601" cy="25298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0330" y="3424811"/>
            <a:ext cx="2683084" cy="91218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4533"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Phù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 phần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mà thuộc tính id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1900">
              <a:latin typeface="Arial"/>
              <a:cs typeface="Arial"/>
            </a:endParaRPr>
          </a:p>
          <a:p>
            <a:pPr marL="2268"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lập trong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1900">
              <a:latin typeface="Arial"/>
              <a:cs typeface="Arial"/>
            </a:endParaRPr>
          </a:p>
          <a:p>
            <a:pPr marL="757" algn="ctr">
              <a:lnSpc>
                <a:spcPts val="194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76417" y="2334768"/>
            <a:ext cx="5815582" cy="2441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6734" y="3158108"/>
            <a:ext cx="3169072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98014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Bộ chọn Id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bắt đầu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biểu tượng (#) theo sau</a:t>
            </a:r>
            <a:r>
              <a:rPr sz="1900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1900">
              <a:latin typeface="Arial"/>
              <a:cs typeface="Arial"/>
            </a:endParaRPr>
          </a:p>
          <a:p>
            <a:pPr marL="702114" marR="25698" indent="-668103">
              <a:lnSpc>
                <a:spcPct val="70000"/>
              </a:lnSpc>
              <a:spcBef>
                <a:spcPts val="339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giá trị của thuộc tính id và  khối khai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63392" y="2447543"/>
            <a:ext cx="4809745" cy="35387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07690" y="4496180"/>
            <a:ext cx="3064086" cy="70699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 dụng các kiểu cho</a:t>
            </a:r>
            <a:r>
              <a:rPr sz="19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dung của tất cả các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phần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511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118640"/>
            <a:ext cx="818896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BỘ CHỌN </a:t>
            </a:r>
            <a:r>
              <a:rPr lang="vi-VN" spc="-19" dirty="0"/>
              <a:t>TỔNG QUÁT</a:t>
            </a:r>
            <a:r>
              <a:rPr lang="vi-VN" spc="-24" dirty="0"/>
              <a:t> (UNIVERSAL)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" y="2386582"/>
            <a:ext cx="4419601" cy="252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49137" y="2257047"/>
            <a:ext cx="5642863" cy="24429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04317" y="3337942"/>
            <a:ext cx="2711874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Tên bộ chọn là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dấu</a:t>
            </a:r>
            <a:r>
              <a:rPr sz="1900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(*)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19596" y="2404569"/>
            <a:ext cx="4752848" cy="3538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668" y="3429000"/>
            <a:ext cx="6399108" cy="169188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R="3561957" algn="ctr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áp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1900" dirty="0">
              <a:latin typeface="Arial"/>
              <a:cs typeface="Arial"/>
            </a:endParaRPr>
          </a:p>
          <a:p>
            <a:pPr marR="3560444"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tất cả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 dirty="0">
              <a:latin typeface="Arial"/>
              <a:cs typeface="Arial"/>
            </a:endParaRPr>
          </a:p>
          <a:p>
            <a:pPr marR="3561200"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tài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3170466"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 dụng các kiểu chỉ</a:t>
            </a:r>
            <a:r>
              <a:rPr sz="1900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endParaRPr sz="1900" dirty="0">
              <a:latin typeface="Arial"/>
              <a:cs typeface="Arial"/>
            </a:endParaRPr>
          </a:p>
          <a:p>
            <a:pPr marL="3170466"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tất cả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 dirty="0">
              <a:latin typeface="Arial"/>
              <a:cs typeface="Arial"/>
            </a:endParaRPr>
          </a:p>
          <a:p>
            <a:pPr marL="3170466" algn="ctr">
              <a:lnSpc>
                <a:spcPts val="1940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trong tài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99794" y="2057400"/>
            <a:ext cx="7392416" cy="743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72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61490"/>
            <a:ext cx="68605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SẮP </a:t>
            </a:r>
            <a:r>
              <a:rPr lang="vi-VN" spc="-54" dirty="0"/>
              <a:t>XẾP </a:t>
            </a:r>
            <a:r>
              <a:rPr lang="vi-VN" spc="-11" dirty="0"/>
              <a:t>CASCADING</a:t>
            </a:r>
            <a:r>
              <a:rPr lang="vi-VN" dirty="0"/>
              <a:t> </a:t>
            </a:r>
            <a:r>
              <a:rPr lang="vi-VN" spc="-5" dirty="0"/>
              <a:t>CHUNG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24255" y="1578864"/>
            <a:ext cx="11320272" cy="80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684" y="1805177"/>
            <a:ext cx="10850041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Thu thập tất cả 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style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đó sẽ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áp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1900"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4255" y="2462784"/>
            <a:ext cx="11320272" cy="797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0682" y="2625445"/>
            <a:ext cx="10968430" cy="55310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213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khai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ằng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source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loại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style sheet. Source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gốc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styles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5" dirty="0" err="1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lang="en-US" sz="1900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6289" y="3450337"/>
            <a:ext cx="11318241" cy="8412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0681" y="3546241"/>
            <a:ext cx="10850041" cy="640486"/>
          </a:xfrm>
          <a:prstGeom prst="rect">
            <a:avLst/>
          </a:prstGeom>
        </p:spPr>
        <p:txBody>
          <a:bodyPr vert="horz" wrap="square" lIns="0" tIns="55172" rIns="0" bIns="0" rtlCol="0">
            <a:spAutoFit/>
          </a:bodyPr>
          <a:lstStyle/>
          <a:p>
            <a:pPr marL="15114" marR="6047">
              <a:spcBef>
                <a:spcPts val="543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Ưu tiên cao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dành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loại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external.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đọc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đọc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dung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095" y="4486657"/>
            <a:ext cx="11330433" cy="656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1224" y="4688405"/>
            <a:ext cx="11003955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khai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ởi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ID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900" spc="-11" dirty="0" err="1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4095" y="5276090"/>
            <a:ext cx="11330433" cy="658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11334" y="5477863"/>
            <a:ext cx="10968430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việc khai báo theo trình tự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9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5227" y="825752"/>
            <a:ext cx="10924539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đã </a:t>
            </a:r>
            <a:r>
              <a:rPr spc="-5" dirty="0">
                <a:latin typeface="Calibri"/>
                <a:cs typeface="Calibri"/>
              </a:rPr>
              <a:t>xác định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-5" dirty="0">
                <a:latin typeface="Calibri"/>
                <a:cs typeface="Calibri"/>
              </a:rPr>
              <a:t>nguyên tắc </a:t>
            </a:r>
            <a:r>
              <a:rPr dirty="0">
                <a:latin typeface="Calibri"/>
                <a:cs typeface="Calibri"/>
              </a:rPr>
              <a:t>để áp dụng style cho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HTML.  </a:t>
            </a:r>
            <a:r>
              <a:rPr spc="5" dirty="0">
                <a:latin typeface="Calibri"/>
                <a:cs typeface="Calibri"/>
              </a:rPr>
              <a:t>Những quy định </a:t>
            </a:r>
            <a:r>
              <a:rPr spc="-5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-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91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64029"/>
            <a:ext cx="26373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CHÚ</a:t>
            </a:r>
            <a:r>
              <a:rPr lang="vi-VN" spc="-71" dirty="0"/>
              <a:t> </a:t>
            </a:r>
            <a:r>
              <a:rPr lang="vi-VN" spc="-11" dirty="0"/>
              <a:t>THÍCH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28592" y="2461259"/>
            <a:ext cx="4143247" cy="2191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46701" y="3252040"/>
            <a:ext cx="2156630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Chú</a:t>
            </a:r>
            <a:r>
              <a:rPr sz="30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1680" y="2807208"/>
            <a:ext cx="4765038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34756" y="3424556"/>
            <a:ext cx="2358859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1900" spc="-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mô</a:t>
            </a:r>
            <a:endParaRPr sz="1900" dirty="0">
              <a:latin typeface="Arial"/>
              <a:cs typeface="Arial"/>
            </a:endParaRPr>
          </a:p>
          <a:p>
            <a:pPr marL="761819" marR="14360" indent="-736878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tả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1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23024" y="2461260"/>
            <a:ext cx="5268975" cy="2842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62491" y="3307778"/>
            <a:ext cx="2805007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03542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Giúp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chương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endParaRPr sz="1900" dirty="0">
              <a:latin typeface="Arial"/>
              <a:cs typeface="Arial"/>
            </a:endParaRPr>
          </a:p>
          <a:p>
            <a:pPr marL="111097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đọc được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endParaRPr sz="1900" dirty="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nhà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kế để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endParaRPr sz="1900" dirty="0">
              <a:latin typeface="Arial"/>
              <a:cs typeface="Arial"/>
            </a:endParaRPr>
          </a:p>
          <a:p>
            <a:pPr marL="216150" marR="204058" algn="ctr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thích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style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các phần</a:t>
            </a:r>
            <a:r>
              <a:rPr sz="19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0386" y="3703321"/>
            <a:ext cx="4458207" cy="2816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02234" y="4944616"/>
            <a:ext cx="2609427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70805">
              <a:lnSpc>
                <a:spcPts val="1940"/>
              </a:lnSpc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nhà</a:t>
            </a:r>
            <a:endParaRPr sz="1900">
              <a:latin typeface="Arial"/>
              <a:cs typeface="Arial"/>
            </a:endParaRPr>
          </a:p>
          <a:p>
            <a:pPr marL="42323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thiết kế trang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1900">
              <a:latin typeface="Arial"/>
              <a:cs typeface="Arial"/>
            </a:endParaRPr>
          </a:p>
          <a:p>
            <a:pPr marL="492008" marR="6047" indent="-477648">
              <a:lnSpc>
                <a:spcPct val="70000"/>
              </a:lnSpc>
              <a:spcBef>
                <a:spcPts val="345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cung cấp thông tin về  các mã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37660" y="365760"/>
            <a:ext cx="5303519" cy="32392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06716" y="1004921"/>
            <a:ext cx="2769448" cy="118405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87671">
              <a:spcBef>
                <a:spcPts val="114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 đánh dấu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sz="1900" dirty="0">
              <a:latin typeface="Arial"/>
              <a:cs typeface="Arial"/>
            </a:endParaRPr>
          </a:p>
          <a:p>
            <a:pPr marL="15114"/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đặc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biệt, '/ *' </a:t>
            </a:r>
            <a:r>
              <a:rPr sz="1900" spc="-5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9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'*/'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và có thể trên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dòng hoặc </a:t>
            </a:r>
            <a:r>
              <a:rPr sz="1900" spc="-5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z="19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900" spc="-5" smtClean="0">
                <a:solidFill>
                  <a:srgbClr val="FFFFFF"/>
                </a:solidFill>
                <a:latin typeface="Arial"/>
                <a:cs typeface="Arial"/>
              </a:rPr>
              <a:t>òng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999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8" y="72920"/>
            <a:ext cx="85496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pt-BR" spc="-5" dirty="0"/>
              <a:t>GIẢ </a:t>
            </a:r>
            <a:r>
              <a:rPr lang="pt-BR" spc="-24" dirty="0"/>
              <a:t>CÁC </a:t>
            </a:r>
            <a:r>
              <a:rPr lang="pt-BR" spc="-19" dirty="0"/>
              <a:t>LỚP(PSEUDO </a:t>
            </a:r>
            <a:r>
              <a:rPr lang="pt-BR" spc="-5" dirty="0"/>
              <a:t>CLASSES)</a:t>
            </a:r>
            <a:r>
              <a:rPr lang="pt-BR" spc="-11" dirty="0"/>
              <a:t> </a:t>
            </a:r>
            <a:r>
              <a:rPr lang="pt-BR" spc="-5" dirty="0"/>
              <a:t>1-3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49808" y="1834960"/>
            <a:ext cx="193124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vô</a:t>
            </a:r>
            <a:r>
              <a:rPr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tình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8428" y="2545399"/>
            <a:ext cx="1998979" cy="584099"/>
          </a:xfrm>
          <a:prstGeom prst="rect">
            <a:avLst/>
          </a:prstGeom>
        </p:spPr>
        <p:txBody>
          <a:bodyPr vert="horz" wrap="square" lIns="0" tIns="19650" rIns="0" bIns="0" rtlCol="0">
            <a:spAutoFit/>
          </a:bodyPr>
          <a:lstStyle/>
          <a:p>
            <a:pPr>
              <a:lnSpc>
                <a:spcPts val="2225"/>
              </a:lnSpc>
              <a:spcBef>
                <a:spcPts val="15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cả  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đã truy</a:t>
            </a:r>
            <a:r>
              <a:rPr spc="-1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277" y="3442780"/>
            <a:ext cx="194987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9810" y="4176436"/>
            <a:ext cx="188129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047732"/>
              </p:ext>
            </p:extLst>
          </p:nvPr>
        </p:nvGraphicFramePr>
        <p:xfrm>
          <a:off x="1016001" y="1371600"/>
          <a:ext cx="10261599" cy="31633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573"/>
                <a:gridCol w="8461026"/>
              </a:tblGrid>
              <a:tr h="7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Trạng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thái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7109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active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 nhau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bởi người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dụng.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619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hover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 nhau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trỏ chuột di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nó.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</a:tr>
              <a:tr h="619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link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 nhau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siêu liên kết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ghé thăm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thường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xuyên.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773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visited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2700" spc="0" baseline="-2006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700" spc="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700" spc="-577" baseline="-2006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 nhau để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siêu liên kết truy cập.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755225" y="825754"/>
            <a:ext cx="8648701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trạng thái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5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755226" y="5052443"/>
            <a:ext cx="8641079" cy="94421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2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</a:t>
            </a:r>
          </a:p>
          <a:p>
            <a:pPr marL="559271">
              <a:spcBef>
                <a:spcPts val="2873"/>
              </a:spcBef>
            </a:pPr>
            <a:r>
              <a:rPr dirty="0">
                <a:latin typeface="Courier New"/>
                <a:cs typeface="Courier New"/>
              </a:rPr>
              <a:t>selector_name:state_name </a:t>
            </a:r>
            <a:r>
              <a:rPr spc="5" dirty="0">
                <a:latin typeface="Courier New"/>
                <a:cs typeface="Courier New"/>
              </a:rPr>
              <a:t>{property:</a:t>
            </a:r>
            <a:r>
              <a:rPr spc="11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value}</a:t>
            </a: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3365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1133" y="1174876"/>
            <a:ext cx="10380133" cy="0"/>
          </a:xfrm>
          <a:custGeom>
            <a:avLst/>
            <a:gdLst/>
            <a:ahLst/>
            <a:cxnLst/>
            <a:rect l="l" t="t" r="r" b="b"/>
            <a:pathLst>
              <a:path w="7785100">
                <a:moveTo>
                  <a:pt x="0" y="0"/>
                </a:moveTo>
                <a:lnTo>
                  <a:pt x="77851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009662"/>
              </p:ext>
            </p:extLst>
          </p:nvPr>
        </p:nvGraphicFramePr>
        <p:xfrm>
          <a:off x="838733" y="1109679"/>
          <a:ext cx="10380132" cy="51855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5265"/>
                <a:gridCol w="8034867"/>
              </a:tblGrid>
              <a:tr h="6161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Tên bộ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chọn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39122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:link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lựa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chọn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cả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kết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chưa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5672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:active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kết kích</a:t>
                      </a:r>
                      <a:r>
                        <a:rPr sz="13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hoạt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68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:hover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kết khi di chuột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vào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69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:visited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kết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đã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694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:focus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trỏ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đang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trên liên kết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đó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285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:first-letter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ký tự 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&lt;p&gt;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285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:first-line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dòng 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&lt;p&gt;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8902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:first-child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&lt;p&gt; mà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con đầu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cha</a:t>
                      </a:r>
                      <a:r>
                        <a:rPr sz="1300" spc="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nó.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4285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:before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chèn trước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13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&lt;p&gt;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428509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:after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dung chèn sau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&lt;p&gt;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8188" y="38630"/>
            <a:ext cx="85496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pt-BR" spc="-5" dirty="0"/>
              <a:t>GIẢ </a:t>
            </a:r>
            <a:r>
              <a:rPr lang="pt-BR" spc="-24" dirty="0"/>
              <a:t>CÁC </a:t>
            </a:r>
            <a:r>
              <a:rPr lang="pt-BR" spc="-19" dirty="0"/>
              <a:t>LỚP(PSEUDO </a:t>
            </a:r>
            <a:r>
              <a:rPr lang="pt-BR" spc="-5" dirty="0"/>
              <a:t>CLASSES)</a:t>
            </a:r>
            <a:r>
              <a:rPr lang="pt-BR" spc="-11" dirty="0"/>
              <a:t> </a:t>
            </a:r>
            <a:r>
              <a:rPr lang="pt-BR" spc="-5" dirty="0"/>
              <a:t>2-3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55225" y="783083"/>
            <a:ext cx="7415955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5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tên </a:t>
            </a:r>
            <a:r>
              <a:rPr spc="5" dirty="0">
                <a:latin typeface="Calibri"/>
                <a:cs typeface="Calibri"/>
              </a:rPr>
              <a:t>bộ chọn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13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nó: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983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225" y="825754"/>
            <a:ext cx="10927928" cy="1124786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Pseudo classes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được áp dụng </a:t>
            </a:r>
            <a:r>
              <a:rPr spc="-5" dirty="0">
                <a:latin typeface="Calibri"/>
                <a:cs typeface="Calibri"/>
              </a:rPr>
              <a:t>trên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tùy thuộc vào trạng  thái </a:t>
            </a:r>
            <a:r>
              <a:rPr spc="5" dirty="0">
                <a:latin typeface="Calibri"/>
                <a:cs typeface="Calibri"/>
              </a:rPr>
              <a:t>của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CSS3, </a:t>
            </a:r>
            <a:r>
              <a:rPr spc="5" dirty="0">
                <a:latin typeface="Calibri"/>
                <a:cs typeface="Calibri"/>
              </a:rPr>
              <a:t>một bộ chọn </a:t>
            </a:r>
            <a:r>
              <a:rPr dirty="0">
                <a:latin typeface="Calibri"/>
                <a:cs typeface="Calibri"/>
              </a:rPr>
              <a:t>có thể bao gồm nhiều</a:t>
            </a:r>
            <a:r>
              <a:rPr spc="-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pseudo-classes.</a:t>
            </a:r>
          </a:p>
          <a:p>
            <a:pPr marL="341610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Pseudo class không phải là loại trừ lẫn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341610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0875" y="1959099"/>
            <a:ext cx="4691110" cy="44131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7">
              <a:spcBef>
                <a:spcPts val="19"/>
              </a:spcBef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a:link </a:t>
            </a:r>
            <a:r>
              <a:rPr lang="en-US" sz="1900" spc="-5" dirty="0">
                <a:latin typeface="Courier New"/>
                <a:cs typeface="Courier New"/>
              </a:rPr>
              <a:t>{</a:t>
            </a:r>
          </a:p>
          <a:p>
            <a:pPr marL="15117">
              <a:spcBef>
                <a:spcPts val="19"/>
              </a:spcBef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color</a:t>
            </a:r>
            <a:r>
              <a:rPr lang="en-US" sz="1900" spc="-5" dirty="0">
                <a:latin typeface="Courier New"/>
                <a:cs typeface="Courier New"/>
              </a:rPr>
              <a:t>:</a:t>
            </a:r>
            <a:r>
              <a:rPr lang="en-US" sz="1900" spc="-60" dirty="0">
                <a:latin typeface="Courier New"/>
                <a:cs typeface="Courier New"/>
              </a:rPr>
              <a:t> </a:t>
            </a:r>
            <a:r>
              <a:rPr lang="en-US" sz="1900" spc="-5" dirty="0">
                <a:latin typeface="Courier New"/>
                <a:cs typeface="Courier New"/>
              </a:rPr>
              <a:t>white;</a:t>
            </a:r>
            <a:endParaRPr lang="en-US" sz="1900" dirty="0">
              <a:latin typeface="Courier New"/>
              <a:cs typeface="Courier New"/>
            </a:endParaRPr>
          </a:p>
          <a:p>
            <a:pPr marL="15117">
              <a:spcBef>
                <a:spcPts val="19"/>
              </a:spcBef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1900" spc="-5" dirty="0">
                <a:latin typeface="Courier New"/>
                <a:cs typeface="Courier New"/>
              </a:rPr>
              <a:t>background-color</a:t>
            </a:r>
            <a:r>
              <a:rPr lang="en-US" sz="1900" spc="-5" dirty="0">
                <a:latin typeface="Courier New"/>
                <a:cs typeface="Courier New"/>
              </a:rPr>
              <a:t>: black</a:t>
            </a:r>
            <a:r>
              <a:rPr lang="en-US" sz="1900" spc="-5" dirty="0">
                <a:latin typeface="Courier New"/>
                <a:cs typeface="Courier New"/>
              </a:rPr>
              <a:t>;</a:t>
            </a:r>
          </a:p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border</a:t>
            </a:r>
            <a:r>
              <a:rPr sz="1900" spc="-5" dirty="0">
                <a:latin typeface="Courier New"/>
                <a:cs typeface="Courier New"/>
              </a:rPr>
              <a:t>: 2px solid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white;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 marR="1604506"/>
            <a:r>
              <a:rPr sz="1900" spc="-5" dirty="0">
                <a:latin typeface="Courier New"/>
                <a:cs typeface="Courier New"/>
              </a:rPr>
              <a:t>a:visited {  color: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white;</a:t>
            </a:r>
            <a:endParaRPr sz="1900" dirty="0">
              <a:latin typeface="Courier New"/>
              <a:cs typeface="Courier New"/>
            </a:endParaRPr>
          </a:p>
          <a:p>
            <a:pPr marL="15114" marR="6047"/>
            <a:r>
              <a:rPr sz="1900" spc="-5" dirty="0">
                <a:latin typeface="Courier New"/>
                <a:cs typeface="Courier New"/>
              </a:rPr>
              <a:t>background-color: brown;  border: 2px solid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white;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  <a:p>
            <a:pPr marL="15114" marR="1604506"/>
            <a:r>
              <a:rPr sz="1900" spc="-5" dirty="0">
                <a:latin typeface="Courier New"/>
                <a:cs typeface="Courier New"/>
              </a:rPr>
              <a:t>a:hover {  color:</a:t>
            </a:r>
            <a:r>
              <a:rPr sz="1900" spc="-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black;</a:t>
            </a:r>
            <a:endParaRPr sz="1900" dirty="0">
              <a:latin typeface="Courier New"/>
              <a:cs typeface="Courier New"/>
            </a:endParaRPr>
          </a:p>
          <a:p>
            <a:pPr marL="15114" marR="6047"/>
            <a:r>
              <a:rPr sz="1900" spc="-5" dirty="0">
                <a:latin typeface="Courier New"/>
                <a:cs typeface="Courier New"/>
              </a:rPr>
              <a:t>background-color: white;  border: 2px solid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black;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9785" y="64029"/>
            <a:ext cx="854964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pt-BR" spc="-5" dirty="0"/>
              <a:t>GIẢ </a:t>
            </a:r>
            <a:r>
              <a:rPr lang="pt-BR" spc="-24" dirty="0"/>
              <a:t>CÁC </a:t>
            </a:r>
            <a:r>
              <a:rPr lang="pt-BR" spc="-19" dirty="0"/>
              <a:t>LỚP (PSEUDO </a:t>
            </a:r>
            <a:r>
              <a:rPr lang="pt-BR" spc="-5" dirty="0"/>
              <a:t>CLASSES)</a:t>
            </a:r>
            <a:r>
              <a:rPr lang="pt-BR" spc="-11" dirty="0"/>
              <a:t> </a:t>
            </a:r>
            <a:r>
              <a:rPr lang="pt-BR" spc="-5" dirty="0"/>
              <a:t>3-3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2231171" y="6103401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5157777" y="2147453"/>
            <a:ext cx="6368286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23083" y="2850400"/>
            <a:ext cx="2818553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727808" marR="6047" indent="-713448">
              <a:lnSpc>
                <a:spcPct val="70000"/>
              </a:lnSpc>
              <a:spcBef>
                <a:spcPts val="798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ra kiểu cho các link  chưa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kích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83759" y="3357510"/>
            <a:ext cx="6242303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23083" y="4060455"/>
            <a:ext cx="2818553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869139" marR="6047" indent="-854779">
              <a:lnSpc>
                <a:spcPct val="70000"/>
              </a:lnSpc>
              <a:spcBef>
                <a:spcPts val="798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ra kiểu cho các link  đã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kích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47181" y="4576712"/>
            <a:ext cx="6244335" cy="18409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03500" y="5279377"/>
            <a:ext cx="2259751" cy="50181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5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Chỉ ra kiểu khi</a:t>
            </a:r>
            <a:r>
              <a:rPr sz="1900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endParaRPr sz="1900">
              <a:latin typeface="Arial"/>
              <a:cs typeface="Arial"/>
            </a:endParaRPr>
          </a:p>
          <a:p>
            <a:pPr marL="757" algn="ctr">
              <a:lnSpc>
                <a:spcPts val="194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chuột di vào</a:t>
            </a:r>
            <a:r>
              <a:rPr sz="1900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584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50060"/>
            <a:ext cx="8021320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 ĐÍCH CỦA </a:t>
            </a:r>
            <a:r>
              <a:rPr lang="vi-VN" spc="-24" dirty="0"/>
              <a:t>CÁC </a:t>
            </a:r>
            <a:r>
              <a:rPr lang="vi-VN" spc="-11" dirty="0"/>
              <a:t>GIẢ </a:t>
            </a:r>
            <a:r>
              <a:rPr lang="vi-VN" spc="-5" dirty="0"/>
              <a:t>PHẦN</a:t>
            </a:r>
            <a:r>
              <a:rPr lang="vi-VN" spc="-19" dirty="0"/>
              <a:t> </a:t>
            </a:r>
            <a:r>
              <a:rPr lang="vi-VN" spc="-5" dirty="0"/>
              <a:t>TỬ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5" y="825754"/>
            <a:ext cx="10927928" cy="2446045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801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5" dirty="0">
                <a:latin typeface="Calibri"/>
                <a:cs typeface="Calibri"/>
              </a:rPr>
              <a:t>Xem </a:t>
            </a:r>
            <a:r>
              <a:rPr spc="-11" dirty="0">
                <a:latin typeface="Calibri"/>
                <a:cs typeface="Calibri"/>
              </a:rPr>
              <a:t>xét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kịch bản </a:t>
            </a:r>
            <a:r>
              <a:rPr spc="5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bạn </a:t>
            </a:r>
            <a:r>
              <a:rPr spc="5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-24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giải thích các thuật  ngữ các thuật ngữ quan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trọng.</a:t>
            </a:r>
            <a:endParaRPr>
              <a:latin typeface="Calibri"/>
              <a:cs typeface="Calibri"/>
            </a:endParaRPr>
          </a:p>
          <a:p>
            <a:pPr marL="341610" marR="6047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-30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điều kiện như </a:t>
            </a:r>
            <a:r>
              <a:rPr spc="-49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bạn có thể cảm </a:t>
            </a:r>
            <a:r>
              <a:rPr spc="-5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cần phải nhấn mạnh  </a:t>
            </a:r>
            <a:r>
              <a:rPr spc="5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về các </a:t>
            </a:r>
            <a:r>
              <a:rPr spc="5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cái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bằng cách </a:t>
            </a:r>
            <a:r>
              <a:rPr spc="5" dirty="0">
                <a:latin typeface="Calibri"/>
                <a:cs typeface="Calibri"/>
              </a:rPr>
              <a:t>áp dụng </a:t>
            </a:r>
            <a:r>
              <a:rPr dirty="0">
                <a:latin typeface="Calibri"/>
                <a:cs typeface="Calibri"/>
              </a:rPr>
              <a:t>kiểu </a:t>
            </a:r>
            <a:r>
              <a:rPr spc="5" dirty="0">
                <a:latin typeface="Calibri"/>
                <a:cs typeface="Calibri"/>
              </a:rPr>
              <a:t>khác</a:t>
            </a:r>
            <a:r>
              <a:rPr spc="-2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341610" marR="7558" indent="-326493">
              <a:lnSpc>
                <a:spcPts val="2667"/>
              </a:lnSpc>
              <a:spcBef>
                <a:spcPts val="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 tử giả cung cấp cho bạn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linh hoạt để áp dụng kiểu cho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-5" dirty="0">
                <a:latin typeface="Calibri"/>
                <a:cs typeface="Calibri"/>
              </a:rPr>
              <a:t>cụ 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5" dirty="0">
                <a:latin typeface="Calibri"/>
                <a:cs typeface="Calibri"/>
              </a:rPr>
              <a:t>dung như chữ </a:t>
            </a:r>
            <a:r>
              <a:rPr dirty="0">
                <a:latin typeface="Calibri"/>
                <a:cs typeface="Calibri"/>
              </a:rPr>
              <a:t>cái </a:t>
            </a:r>
            <a:r>
              <a:rPr spc="5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hoặc dòng </a:t>
            </a:r>
            <a:r>
              <a:rPr spc="5" dirty="0">
                <a:latin typeface="Calibri"/>
                <a:cs typeface="Calibri"/>
              </a:rPr>
              <a:t>đầu</a:t>
            </a:r>
            <a:r>
              <a:rPr spc="-2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tiên.</a:t>
            </a:r>
            <a:endParaRPr>
              <a:latin typeface="Calibri"/>
              <a:cs typeface="Calibri"/>
            </a:endParaRPr>
          </a:p>
          <a:p>
            <a:pPr marL="341610" indent="-326493">
              <a:lnSpc>
                <a:spcPts val="258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Phần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giả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biết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thêm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một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hiệu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đặc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biệt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cho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  <a:r>
              <a:rPr spc="13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&lt;p&gt;,</a:t>
            </a:r>
            <a:endParaRPr>
              <a:latin typeface="Calibri"/>
              <a:cs typeface="Calibri"/>
            </a:endParaRPr>
          </a:p>
          <a:p>
            <a:pPr marL="341610">
              <a:spcBef>
                <a:spcPts val="19"/>
              </a:spcBef>
            </a:pPr>
            <a:r>
              <a:rPr dirty="0">
                <a:latin typeface="Calibri"/>
                <a:cs typeface="Calibri"/>
              </a:rPr>
              <a:t>&lt;body&gt;,..</a:t>
            </a:r>
            <a:endParaRPr>
              <a:latin typeface="Calibri"/>
              <a:cs typeface="Calibri"/>
            </a:endParaRPr>
          </a:p>
          <a:p>
            <a:pPr marL="341610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5735" y="3792426"/>
            <a:ext cx="9069260" cy="209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651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38630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GIỚI</a:t>
            </a:r>
            <a:r>
              <a:rPr lang="vi-VN" spc="-95" dirty="0"/>
              <a:t> </a:t>
            </a:r>
            <a:r>
              <a:rPr lang="vi-VN" spc="-5" dirty="0"/>
              <a:t>THIỆU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372363"/>
            <a:ext cx="11175999" cy="47561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8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372363"/>
            <a:ext cx="11175999" cy="47561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0" y="79248"/>
                </a:moveTo>
                <a:lnTo>
                  <a:pt x="6228" y="48381"/>
                </a:lnTo>
                <a:lnTo>
                  <a:pt x="23212" y="23193"/>
                </a:lnTo>
                <a:lnTo>
                  <a:pt x="48402" y="6221"/>
                </a:lnTo>
                <a:lnTo>
                  <a:pt x="79247" y="0"/>
                </a:lnTo>
                <a:lnTo>
                  <a:pt x="8302752" y="0"/>
                </a:lnTo>
                <a:lnTo>
                  <a:pt x="8333618" y="6221"/>
                </a:lnTo>
                <a:lnTo>
                  <a:pt x="8358806" y="23193"/>
                </a:lnTo>
                <a:lnTo>
                  <a:pt x="8375778" y="48381"/>
                </a:lnTo>
                <a:lnTo>
                  <a:pt x="8382000" y="79248"/>
                </a:lnTo>
                <a:lnTo>
                  <a:pt x="8382000" y="396239"/>
                </a:lnTo>
                <a:lnTo>
                  <a:pt x="8375778" y="427106"/>
                </a:lnTo>
                <a:lnTo>
                  <a:pt x="8358806" y="452294"/>
                </a:lnTo>
                <a:lnTo>
                  <a:pt x="8333618" y="469266"/>
                </a:lnTo>
                <a:lnTo>
                  <a:pt x="8302752" y="475488"/>
                </a:lnTo>
                <a:lnTo>
                  <a:pt x="79247" y="475488"/>
                </a:lnTo>
                <a:lnTo>
                  <a:pt x="48402" y="469266"/>
                </a:lnTo>
                <a:lnTo>
                  <a:pt x="23212" y="452294"/>
                </a:lnTo>
                <a:lnTo>
                  <a:pt x="6228" y="427106"/>
                </a:lnTo>
                <a:lnTo>
                  <a:pt x="0" y="396239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058161"/>
            <a:ext cx="11175999" cy="469901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7" y="0"/>
                </a:moveTo>
                <a:lnTo>
                  <a:pt x="78231" y="0"/>
                </a:lnTo>
                <a:lnTo>
                  <a:pt x="47780" y="6151"/>
                </a:lnTo>
                <a:lnTo>
                  <a:pt x="22913" y="22923"/>
                </a:lnTo>
                <a:lnTo>
                  <a:pt x="6147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7" y="421600"/>
                </a:lnTo>
                <a:lnTo>
                  <a:pt x="22913" y="446468"/>
                </a:lnTo>
                <a:lnTo>
                  <a:pt x="47780" y="463240"/>
                </a:lnTo>
                <a:lnTo>
                  <a:pt x="78231" y="469391"/>
                </a:lnTo>
                <a:lnTo>
                  <a:pt x="8303767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2058161"/>
            <a:ext cx="11175999" cy="469901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0" y="78232"/>
                </a:moveTo>
                <a:lnTo>
                  <a:pt x="6147" y="47791"/>
                </a:lnTo>
                <a:lnTo>
                  <a:pt x="22913" y="22923"/>
                </a:lnTo>
                <a:lnTo>
                  <a:pt x="47780" y="6151"/>
                </a:lnTo>
                <a:lnTo>
                  <a:pt x="78231" y="0"/>
                </a:lnTo>
                <a:lnTo>
                  <a:pt x="8303767" y="0"/>
                </a:lnTo>
                <a:lnTo>
                  <a:pt x="8334208" y="6151"/>
                </a:lnTo>
                <a:lnTo>
                  <a:pt x="8359076" y="22923"/>
                </a:lnTo>
                <a:lnTo>
                  <a:pt x="8375848" y="47791"/>
                </a:lnTo>
                <a:lnTo>
                  <a:pt x="8382000" y="78232"/>
                </a:lnTo>
                <a:lnTo>
                  <a:pt x="8382000" y="391160"/>
                </a:lnTo>
                <a:lnTo>
                  <a:pt x="8375848" y="421600"/>
                </a:lnTo>
                <a:lnTo>
                  <a:pt x="8359076" y="446468"/>
                </a:lnTo>
                <a:lnTo>
                  <a:pt x="8334208" y="463240"/>
                </a:lnTo>
                <a:lnTo>
                  <a:pt x="8303767" y="469391"/>
                </a:lnTo>
                <a:lnTo>
                  <a:pt x="78231" y="469391"/>
                </a:lnTo>
                <a:lnTo>
                  <a:pt x="47780" y="463240"/>
                </a:lnTo>
                <a:lnTo>
                  <a:pt x="22913" y="446468"/>
                </a:lnTo>
                <a:lnTo>
                  <a:pt x="6147" y="421600"/>
                </a:lnTo>
                <a:lnTo>
                  <a:pt x="0" y="391160"/>
                </a:lnTo>
                <a:lnTo>
                  <a:pt x="0" y="7823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0619" y="2771394"/>
            <a:ext cx="11175999" cy="498476"/>
          </a:xfrm>
          <a:custGeom>
            <a:avLst/>
            <a:gdLst/>
            <a:ahLst/>
            <a:cxnLst/>
            <a:rect l="l" t="t" r="r" b="b"/>
            <a:pathLst>
              <a:path w="8382000" h="498475">
                <a:moveTo>
                  <a:pt x="8298942" y="0"/>
                </a:moveTo>
                <a:lnTo>
                  <a:pt x="83057" y="0"/>
                </a:lnTo>
                <a:lnTo>
                  <a:pt x="50727" y="6530"/>
                </a:lnTo>
                <a:lnTo>
                  <a:pt x="24326" y="24336"/>
                </a:lnTo>
                <a:lnTo>
                  <a:pt x="6527" y="50738"/>
                </a:lnTo>
                <a:lnTo>
                  <a:pt x="0" y="83057"/>
                </a:lnTo>
                <a:lnTo>
                  <a:pt x="0" y="415289"/>
                </a:lnTo>
                <a:lnTo>
                  <a:pt x="6527" y="447609"/>
                </a:lnTo>
                <a:lnTo>
                  <a:pt x="24326" y="474011"/>
                </a:lnTo>
                <a:lnTo>
                  <a:pt x="50727" y="491817"/>
                </a:lnTo>
                <a:lnTo>
                  <a:pt x="83057" y="498347"/>
                </a:lnTo>
                <a:lnTo>
                  <a:pt x="8298942" y="498347"/>
                </a:lnTo>
                <a:lnTo>
                  <a:pt x="8331261" y="491817"/>
                </a:lnTo>
                <a:lnTo>
                  <a:pt x="8357663" y="474011"/>
                </a:lnTo>
                <a:lnTo>
                  <a:pt x="8375469" y="447609"/>
                </a:lnTo>
                <a:lnTo>
                  <a:pt x="8382000" y="415289"/>
                </a:lnTo>
                <a:lnTo>
                  <a:pt x="8382000" y="83057"/>
                </a:lnTo>
                <a:lnTo>
                  <a:pt x="8375469" y="50738"/>
                </a:lnTo>
                <a:lnTo>
                  <a:pt x="8357663" y="24336"/>
                </a:lnTo>
                <a:lnTo>
                  <a:pt x="8331261" y="6530"/>
                </a:lnTo>
                <a:lnTo>
                  <a:pt x="82989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619" y="2771394"/>
            <a:ext cx="11175999" cy="498476"/>
          </a:xfrm>
          <a:custGeom>
            <a:avLst/>
            <a:gdLst/>
            <a:ahLst/>
            <a:cxnLst/>
            <a:rect l="l" t="t" r="r" b="b"/>
            <a:pathLst>
              <a:path w="8382000" h="498475">
                <a:moveTo>
                  <a:pt x="0" y="83057"/>
                </a:moveTo>
                <a:lnTo>
                  <a:pt x="6527" y="50738"/>
                </a:lnTo>
                <a:lnTo>
                  <a:pt x="24326" y="24336"/>
                </a:lnTo>
                <a:lnTo>
                  <a:pt x="50727" y="6530"/>
                </a:lnTo>
                <a:lnTo>
                  <a:pt x="83057" y="0"/>
                </a:lnTo>
                <a:lnTo>
                  <a:pt x="8298942" y="0"/>
                </a:lnTo>
                <a:lnTo>
                  <a:pt x="8331261" y="6530"/>
                </a:lnTo>
                <a:lnTo>
                  <a:pt x="8357663" y="24336"/>
                </a:lnTo>
                <a:lnTo>
                  <a:pt x="8375469" y="50738"/>
                </a:lnTo>
                <a:lnTo>
                  <a:pt x="8382000" y="83057"/>
                </a:lnTo>
                <a:lnTo>
                  <a:pt x="8382000" y="415289"/>
                </a:lnTo>
                <a:lnTo>
                  <a:pt x="8375469" y="447609"/>
                </a:lnTo>
                <a:lnTo>
                  <a:pt x="8357663" y="474011"/>
                </a:lnTo>
                <a:lnTo>
                  <a:pt x="8331261" y="491817"/>
                </a:lnTo>
                <a:lnTo>
                  <a:pt x="8298942" y="498347"/>
                </a:lnTo>
                <a:lnTo>
                  <a:pt x="83057" y="498347"/>
                </a:lnTo>
                <a:lnTo>
                  <a:pt x="50727" y="491817"/>
                </a:lnTo>
                <a:lnTo>
                  <a:pt x="24326" y="474011"/>
                </a:lnTo>
                <a:lnTo>
                  <a:pt x="6527" y="447609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619" y="3505960"/>
            <a:ext cx="11175999" cy="5549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5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619" y="3505960"/>
            <a:ext cx="11175999" cy="5549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0" y="92455"/>
                </a:moveTo>
                <a:lnTo>
                  <a:pt x="7264" y="56471"/>
                </a:lnTo>
                <a:lnTo>
                  <a:pt x="27077" y="27082"/>
                </a:lnTo>
                <a:lnTo>
                  <a:pt x="56465" y="7266"/>
                </a:lnTo>
                <a:lnTo>
                  <a:pt x="92456" y="0"/>
                </a:lnTo>
                <a:lnTo>
                  <a:pt x="8289544" y="0"/>
                </a:lnTo>
                <a:lnTo>
                  <a:pt x="8325528" y="7266"/>
                </a:lnTo>
                <a:lnTo>
                  <a:pt x="8354917" y="27082"/>
                </a:lnTo>
                <a:lnTo>
                  <a:pt x="8374733" y="56471"/>
                </a:lnTo>
                <a:lnTo>
                  <a:pt x="8382000" y="92455"/>
                </a:lnTo>
                <a:lnTo>
                  <a:pt x="8382000" y="462280"/>
                </a:lnTo>
                <a:lnTo>
                  <a:pt x="8374733" y="498264"/>
                </a:lnTo>
                <a:lnTo>
                  <a:pt x="8354917" y="527653"/>
                </a:lnTo>
                <a:lnTo>
                  <a:pt x="8325528" y="547469"/>
                </a:lnTo>
                <a:lnTo>
                  <a:pt x="8289544" y="554736"/>
                </a:lnTo>
                <a:lnTo>
                  <a:pt x="92456" y="554736"/>
                </a:lnTo>
                <a:lnTo>
                  <a:pt x="56465" y="547469"/>
                </a:lnTo>
                <a:lnTo>
                  <a:pt x="27077" y="527653"/>
                </a:lnTo>
                <a:lnTo>
                  <a:pt x="7264" y="498264"/>
                </a:lnTo>
                <a:lnTo>
                  <a:pt x="0" y="462280"/>
                </a:lnTo>
                <a:lnTo>
                  <a:pt x="0" y="924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4992" y="1437259"/>
            <a:ext cx="10558780" cy="255954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Cascading </a:t>
            </a:r>
            <a:r>
              <a:rPr spc="-11" dirty="0">
                <a:latin typeface="Arial"/>
                <a:cs typeface="Arial"/>
              </a:rPr>
              <a:t>Style </a:t>
            </a:r>
            <a:r>
              <a:rPr spc="-5" dirty="0">
                <a:latin typeface="Arial"/>
                <a:cs typeface="Arial"/>
              </a:rPr>
              <a:t>Sheet </a:t>
            </a:r>
            <a:r>
              <a:rPr dirty="0">
                <a:latin typeface="Arial"/>
                <a:cs typeface="Arial"/>
              </a:rPr>
              <a:t>(CSS) </a:t>
            </a:r>
            <a:r>
              <a:rPr spc="-5" dirty="0">
                <a:latin typeface="Arial"/>
                <a:cs typeface="Arial"/>
              </a:rPr>
              <a:t>là một ngôn ngữ</a:t>
            </a:r>
            <a:r>
              <a:rPr spc="119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stylesheet.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15114"/>
            <a:r>
              <a:rPr spc="-5" dirty="0">
                <a:latin typeface="Arial"/>
                <a:cs typeface="Arial"/>
              </a:rPr>
              <a:t>Nó thông báo </a:t>
            </a:r>
            <a:r>
              <a:rPr dirty="0">
                <a:latin typeface="Arial"/>
                <a:cs typeface="Arial"/>
              </a:rPr>
              <a:t>cho </a:t>
            </a:r>
            <a:r>
              <a:rPr spc="-5" dirty="0">
                <a:latin typeface="Arial"/>
                <a:cs typeface="Arial"/>
              </a:rPr>
              <a:t>trình </a:t>
            </a:r>
            <a:r>
              <a:rPr spc="-11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5" dirty="0">
                <a:latin typeface="Arial"/>
                <a:cs typeface="Arial"/>
              </a:rPr>
              <a:t>thức trình bày một tài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000">
              <a:latin typeface="Times New Roman"/>
              <a:cs typeface="Times New Roman"/>
            </a:endParaRPr>
          </a:p>
          <a:p>
            <a:pPr marL="15871" marR="604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một ngôn ngữ đánh dấu để mô </a:t>
            </a:r>
            <a:r>
              <a:rPr dirty="0">
                <a:latin typeface="Arial"/>
                <a:cs typeface="Arial"/>
              </a:rPr>
              <a:t>tả </a:t>
            </a:r>
            <a:r>
              <a:rPr spc="-5" dirty="0">
                <a:latin typeface="Arial"/>
                <a:cs typeface="Arial"/>
              </a:rPr>
              <a:t>ngữ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spc="-5" dirty="0">
                <a:latin typeface="Arial"/>
                <a:cs typeface="Arial"/>
              </a:rPr>
              <a:t>trình bày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5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tài  </a:t>
            </a:r>
            <a:r>
              <a:rPr spc="-11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000">
              <a:latin typeface="Times New Roman"/>
              <a:cs typeface="Times New Roman"/>
            </a:endParaRPr>
          </a:p>
          <a:p>
            <a:pPr marL="19650"/>
            <a:r>
              <a:rPr spc="-5" dirty="0">
                <a:latin typeface="Arial"/>
                <a:cs typeface="Arial"/>
              </a:rPr>
              <a:t>Nó định </a:t>
            </a:r>
            <a:r>
              <a:rPr spc="-11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cách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5" dirty="0">
                <a:latin typeface="Arial"/>
                <a:cs typeface="Arial"/>
              </a:rPr>
              <a:t>được hiển</a:t>
            </a:r>
            <a:r>
              <a:rPr spc="-2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thị.</a:t>
            </a:r>
            <a:endParaRPr>
              <a:latin typeface="Arial"/>
              <a:cs typeface="Arial"/>
            </a:endParaRP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9868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6" y="52599"/>
            <a:ext cx="53340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GIẢ </a:t>
            </a:r>
            <a:r>
              <a:rPr lang="vi-VN" spc="-11" dirty="0"/>
              <a:t>PHẦN </a:t>
            </a:r>
            <a:r>
              <a:rPr lang="vi-VN" spc="-5" dirty="0"/>
              <a:t>TỬ</a:t>
            </a:r>
            <a:r>
              <a:rPr lang="vi-VN" spc="-54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2767" y="1124712"/>
            <a:ext cx="11338560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2767" y="2119122"/>
            <a:ext cx="11338560" cy="688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9514" y="1151763"/>
            <a:ext cx="10684935" cy="1441682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giả :first-line and :first-letter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bạn áp dụng phong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 dòng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chữ cái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500">
              <a:latin typeface="Times New Roman"/>
              <a:cs typeface="Times New Roman"/>
            </a:endParaRPr>
          </a:p>
          <a:p>
            <a:pPr marL="15114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:first-line pseudo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phép bạn áp dụng kiểu cho dòng đầu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tiên.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225" y="2749679"/>
            <a:ext cx="4879339" cy="239589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9271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p:first-line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59271" marR="6047"/>
            <a:r>
              <a:rPr sz="1900" spc="-5" dirty="0">
                <a:latin typeface="Courier New"/>
                <a:cs typeface="Courier New"/>
              </a:rPr>
              <a:t>font-family: “Tahoma”;  font-weight: bolder;  background-color:</a:t>
            </a:r>
            <a:r>
              <a:rPr sz="1900" spc="-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#FFFFCC;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24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03730" y="3121152"/>
            <a:ext cx="6394703" cy="20238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48719" y="3738450"/>
            <a:ext cx="2864273" cy="70699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Xác định kiểu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1900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dụng cho dòng đầu</a:t>
            </a:r>
            <a:r>
              <a:rPr sz="1900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945"/>
              </a:lnSpc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 dung</a:t>
            </a:r>
            <a:r>
              <a:rPr sz="1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419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6" y="64029"/>
            <a:ext cx="533400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GIẢ </a:t>
            </a:r>
            <a:r>
              <a:rPr lang="vi-VN" spc="-11" dirty="0"/>
              <a:t>PHẦN </a:t>
            </a:r>
            <a:r>
              <a:rPr lang="vi-VN" spc="-5" dirty="0"/>
              <a:t>TỬ</a:t>
            </a:r>
            <a:r>
              <a:rPr lang="vi-VN" spc="-54" dirty="0"/>
              <a:t> </a:t>
            </a:r>
            <a:r>
              <a:rPr lang="vi-VN" spc="-5" dirty="0"/>
              <a:t>2-2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02767" y="1030986"/>
            <a:ext cx="11338560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9518" y="1148842"/>
            <a:ext cx="10486812" cy="34394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phẩn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:first-letter 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bạn áp dụng 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ký 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của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dung.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5227" y="1969135"/>
            <a:ext cx="4389121" cy="2395890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9271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p:first-letter</a:t>
            </a:r>
            <a:endParaRPr sz="1900">
              <a:latin typeface="Courier New"/>
              <a:cs typeface="Courier New"/>
            </a:endParaRPr>
          </a:p>
          <a:p>
            <a:pPr marL="559271"/>
            <a:r>
              <a:rPr sz="1900" spc="-5" dirty="0">
                <a:latin typeface="Courier New"/>
                <a:cs typeface="Courier New"/>
              </a:rPr>
              <a:t>{</a:t>
            </a:r>
            <a:endParaRPr sz="1900">
              <a:latin typeface="Courier New"/>
              <a:cs typeface="Courier New"/>
            </a:endParaRPr>
          </a:p>
          <a:p>
            <a:pPr marL="559271" marR="6047"/>
            <a:r>
              <a:rPr sz="1900" spc="-5" dirty="0">
                <a:latin typeface="Courier New"/>
                <a:cs typeface="Courier New"/>
              </a:rPr>
              <a:t>font-family: “fantasy”;  font-size: </a:t>
            </a:r>
            <a:r>
              <a:rPr sz="1900" dirty="0">
                <a:latin typeface="Courier New"/>
                <a:cs typeface="Courier New"/>
              </a:rPr>
              <a:t>xx-large;  </a:t>
            </a:r>
            <a:r>
              <a:rPr sz="1900" spc="-5" dirty="0">
                <a:latin typeface="Courier New"/>
                <a:cs typeface="Courier New"/>
              </a:rPr>
              <a:t>font-weight: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bold;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30"/>
              </a:spcBef>
            </a:pPr>
            <a:r>
              <a:rPr sz="1900" spc="-5" dirty="0">
                <a:latin typeface="Courier New"/>
                <a:cs typeface="Courier New"/>
              </a:rPr>
              <a:t>}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07407" y="2511552"/>
            <a:ext cx="6339841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05229" y="3043807"/>
            <a:ext cx="2755051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Xác định kiểu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1900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endParaRPr sz="1900">
              <a:latin typeface="Arial"/>
              <a:cs typeface="Arial"/>
            </a:endParaRPr>
          </a:p>
          <a:p>
            <a:pPr marL="80112">
              <a:lnSpc>
                <a:spcPts val="1601"/>
              </a:lnSpc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cho các chữ</a:t>
            </a:r>
            <a:r>
              <a:rPr sz="19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cái</a:t>
            </a:r>
            <a:endParaRPr sz="1900">
              <a:latin typeface="Arial"/>
              <a:cs typeface="Arial"/>
            </a:endParaRPr>
          </a:p>
          <a:p>
            <a:pPr marL="962098" marR="65752" indent="-887276">
              <a:lnSpc>
                <a:spcPct val="70000"/>
              </a:lnSpc>
              <a:spcBef>
                <a:spcPts val="345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tiên của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nội dung 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363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7" y="41169"/>
            <a:ext cx="65032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KIỂU </a:t>
            </a:r>
            <a:r>
              <a:rPr lang="vi-VN" spc="-5" dirty="0"/>
              <a:t>CHO</a:t>
            </a:r>
            <a:r>
              <a:rPr lang="vi-VN" spc="-24" dirty="0"/>
              <a:t> </a:t>
            </a:r>
            <a:r>
              <a:rPr lang="vi-VN" spc="-19" dirty="0"/>
              <a:t>HYPERLINKS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3247" y="1231392"/>
            <a:ext cx="11308080" cy="11582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8862" y="2479548"/>
            <a:ext cx="11332465" cy="1688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152" y="4287013"/>
            <a:ext cx="11314175" cy="893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3173" y="1452118"/>
            <a:ext cx="10808544" cy="361150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39301" marR="4459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 của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siêu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2400">
              <a:latin typeface="Times New Roman"/>
              <a:cs typeface="Times New Roman"/>
            </a:endParaRPr>
          </a:p>
          <a:p>
            <a:pPr marL="17382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hai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 để gán kiểu siêu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link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24184" marR="51392">
              <a:lnSpc>
                <a:spcPts val="2225"/>
              </a:lnSpc>
              <a:spcBef>
                <a:spcPts val="188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hyperlink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gán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thì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tất cả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hyperlink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div đó đều tuân theo quy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tắc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đã định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114" marR="6047">
              <a:lnSpc>
                <a:spcPts val="1975"/>
              </a:lnSpc>
              <a:spcBef>
                <a:spcPts val="1530"/>
              </a:spcBef>
            </a:pP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Các hyperlink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có cùng mục đích thường 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các kiểu class thay vì id,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điểm chú ý  là id chỉ 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một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lần trong trang, còn class sử </a:t>
            </a:r>
            <a:r>
              <a:rPr sz="1900"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spc="-5" dirty="0">
                <a:solidFill>
                  <a:srgbClr val="FFFFFF"/>
                </a:solidFill>
                <a:latin typeface="Arial"/>
                <a:cs typeface="Arial"/>
              </a:rPr>
              <a:t>nhiều lần theo </a:t>
            </a:r>
            <a:r>
              <a:rPr sz="1900" spc="-19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1900" spc="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cầu.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00595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60959"/>
            <a:ext cx="11858753" cy="690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9789" y="64029"/>
            <a:ext cx="23308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</a:t>
            </a:r>
            <a:r>
              <a:rPr lang="vi-VN" spc="-71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693473"/>
            <a:ext cx="10623972" cy="551818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41610" marR="6047" indent="-326493">
              <a:lnSpc>
                <a:spcPct val="1400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CSS là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cơ chế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thêm style như </a:t>
            </a:r>
            <a:r>
              <a:rPr spc="-5" dirty="0">
                <a:latin typeface="Calibri"/>
                <a:cs typeface="Calibri"/>
              </a:rPr>
              <a:t>font, </a:t>
            </a:r>
            <a:r>
              <a:rPr spc="-35" dirty="0">
                <a:latin typeface="Calibri"/>
                <a:cs typeface="Calibri"/>
              </a:rPr>
              <a:t>color,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khoảng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5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11" dirty="0">
                <a:latin typeface="Calibri"/>
                <a:cs typeface="Calibri"/>
              </a:rPr>
              <a:t>Web. </a:t>
            </a:r>
            <a:r>
              <a:rPr dirty="0">
                <a:latin typeface="Calibri"/>
                <a:cs typeface="Calibri"/>
              </a:rPr>
              <a:t>CSS có nhiều cấp </a:t>
            </a:r>
            <a:r>
              <a:rPr spc="5" dirty="0">
                <a:latin typeface="Calibri"/>
                <a:cs typeface="Calibri"/>
              </a:rPr>
              <a:t>độ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thông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số</a:t>
            </a:r>
            <a:r>
              <a:rPr smtClean="0">
                <a:latin typeface="Calibri"/>
                <a:cs typeface="Calibri"/>
              </a:rPr>
              <a:t>.</a:t>
            </a: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chung của CSS gồm </a:t>
            </a:r>
            <a:r>
              <a:rPr spc="5" dirty="0">
                <a:latin typeface="Calibri"/>
                <a:cs typeface="Calibri"/>
              </a:rPr>
              <a:t>3 </a:t>
            </a:r>
            <a:r>
              <a:rPr dirty="0">
                <a:latin typeface="Calibri"/>
                <a:cs typeface="Calibri"/>
              </a:rPr>
              <a:t>phần: </a:t>
            </a:r>
            <a:r>
              <a:rPr spc="-19" dirty="0">
                <a:latin typeface="Calibri"/>
                <a:cs typeface="Calibri"/>
              </a:rPr>
              <a:t>selector, property, </a:t>
            </a:r>
            <a:r>
              <a:rPr spc="-11" dirty="0">
                <a:latin typeface="Calibri"/>
                <a:cs typeface="Calibri"/>
              </a:rPr>
              <a:t>và</a:t>
            </a:r>
            <a:r>
              <a:rPr spc="-160" dirty="0">
                <a:latin typeface="Calibri"/>
                <a:cs typeface="Calibri"/>
              </a:rPr>
              <a:t> </a:t>
            </a:r>
            <a:r>
              <a:rPr>
                <a:latin typeface="Calibri"/>
                <a:cs typeface="Calibri"/>
              </a:rPr>
              <a:t>value</a:t>
            </a:r>
            <a:r>
              <a:rPr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341610" marR="9070" indent="-326493">
              <a:lnSpc>
                <a:spcPct val="101099"/>
              </a:lnSpc>
              <a:spcBef>
                <a:spcPts val="26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chọn là các phần tử HTML có thể áp dụng các kiểu cho chúng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các  loại là HTML element, Class, </a:t>
            </a:r>
            <a:r>
              <a:rPr spc="-19" dirty="0">
                <a:latin typeface="Calibri"/>
                <a:cs typeface="Calibri"/>
              </a:rPr>
              <a:t>ID, </a:t>
            </a:r>
            <a:r>
              <a:rPr dirty="0">
                <a:latin typeface="Calibri"/>
                <a:cs typeface="Calibri"/>
              </a:rPr>
              <a:t>, Universal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selectors.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Chú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thích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mô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tả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spc="11" dirty="0">
                <a:latin typeface="Calibri"/>
                <a:cs typeface="Calibri"/>
              </a:rPr>
              <a:t>mà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kết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bổ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thêm</a:t>
            </a:r>
          </a:p>
          <a:p>
            <a:pPr marL="341610">
              <a:spcBef>
                <a:spcPts val="30"/>
              </a:spcBef>
            </a:pPr>
            <a:r>
              <a:rPr spc="5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5" dirty="0">
                <a:latin typeface="Calibri"/>
                <a:cs typeface="Calibri"/>
              </a:rPr>
              <a:t>cho mã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</a:p>
          <a:p>
            <a:pPr>
              <a:spcBef>
                <a:spcPts val="54"/>
              </a:spcBef>
            </a:pPr>
            <a:endParaRPr dirty="0">
              <a:latin typeface="Times New Roman"/>
              <a:cs typeface="Times New Roman"/>
            </a:endParaRPr>
          </a:p>
          <a:p>
            <a:pPr marL="341610" marR="6801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Giả lớp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5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các kiểu </a:t>
            </a:r>
            <a:r>
              <a:rPr spc="5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cho những phần tử 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buttons, </a:t>
            </a:r>
            <a:r>
              <a:rPr spc="-5" dirty="0">
                <a:latin typeface="Calibri"/>
                <a:cs typeface="Calibri"/>
              </a:rPr>
              <a:t>hyperlinks, </a:t>
            </a:r>
            <a:r>
              <a:rPr spc="5" dirty="0">
                <a:latin typeface="Calibri"/>
                <a:cs typeface="Calibri"/>
              </a:rPr>
              <a:t>and </a:t>
            </a:r>
            <a:r>
              <a:rPr dirty="0">
                <a:latin typeface="Calibri"/>
                <a:cs typeface="Calibri"/>
              </a:rPr>
              <a:t>so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on.</a:t>
            </a:r>
          </a:p>
          <a:p>
            <a:pPr>
              <a:spcBef>
                <a:spcPts val="60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341610" marR="6801" indent="-326493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phần tử giả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thiết </a:t>
            </a:r>
            <a:r>
              <a:rPr spc="-24" dirty="0">
                <a:latin typeface="Calibri"/>
                <a:cs typeface="Calibri"/>
              </a:rPr>
              <a:t>kế </a:t>
            </a:r>
            <a:r>
              <a:rPr spc="5" dirty="0">
                <a:latin typeface="Calibri"/>
                <a:cs typeface="Calibri"/>
              </a:rPr>
              <a:t>áp dụng </a:t>
            </a:r>
            <a:r>
              <a:rPr dirty="0">
                <a:latin typeface="Calibri"/>
                <a:cs typeface="Calibri"/>
              </a:rPr>
              <a:t>các kiểu </a:t>
            </a:r>
            <a:r>
              <a:rPr spc="5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phần nội  </a:t>
            </a:r>
            <a:r>
              <a:rPr spc="5" dirty="0">
                <a:latin typeface="Calibri"/>
                <a:cs typeface="Calibri"/>
              </a:rPr>
              <a:t>dụng như </a:t>
            </a:r>
            <a:r>
              <a:rPr spc="-11" dirty="0">
                <a:latin typeface="Calibri"/>
                <a:cs typeface="Calibri"/>
              </a:rPr>
              <a:t>first </a:t>
            </a:r>
            <a:r>
              <a:rPr spc="-5" dirty="0">
                <a:latin typeface="Calibri"/>
                <a:cs typeface="Calibri"/>
              </a:rPr>
              <a:t>letter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11" dirty="0">
                <a:latin typeface="Calibri"/>
                <a:cs typeface="Calibri"/>
              </a:rPr>
              <a:t>first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line.</a:t>
            </a:r>
          </a:p>
          <a:p>
            <a:pPr>
              <a:spcBef>
                <a:spcPts val="19"/>
              </a:spcBef>
              <a:buClr>
                <a:srgbClr val="AC1317"/>
              </a:buClr>
              <a:buFont typeface="Wingdings"/>
              <a:buChar char=""/>
            </a:pPr>
            <a:endParaRPr sz="2400" dirty="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-5" dirty="0">
                <a:latin typeface="Calibri"/>
                <a:cs typeface="Calibri"/>
              </a:rPr>
              <a:t>hyperlink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-5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bằng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5" dirty="0">
                <a:latin typeface="Calibri"/>
                <a:cs typeface="Calibri"/>
              </a:rPr>
              <a:t>2 </a:t>
            </a:r>
            <a:r>
              <a:rPr dirty="0">
                <a:latin typeface="Calibri"/>
                <a:cs typeface="Calibri"/>
              </a:rPr>
              <a:t>cách là dùng DIV</a:t>
            </a:r>
            <a:r>
              <a:rPr spc="-1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</a:t>
            </a:r>
          </a:p>
          <a:p>
            <a:pPr marL="341610">
              <a:spcBef>
                <a:spcPts val="30"/>
              </a:spcBef>
            </a:pPr>
            <a:r>
              <a:rPr dirty="0">
                <a:latin typeface="Calibri"/>
                <a:cs typeface="Calibri"/>
              </a:rPr>
              <a:t>thông qua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class.</a:t>
            </a: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68724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34</a:t>
            </a:fld>
            <a:endParaRPr lang="vi-VN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Tạo hyperlinks và anchors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89" y="50060"/>
            <a:ext cx="8354906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en-US" spc="-11" dirty="0"/>
              <a:t>CASCADING STYLE </a:t>
            </a:r>
            <a:r>
              <a:rPr lang="en-US" spc="-19" dirty="0"/>
              <a:t>SHEET </a:t>
            </a:r>
            <a:r>
              <a:rPr lang="en-US" spc="-5" dirty="0"/>
              <a:t>3</a:t>
            </a:r>
            <a:r>
              <a:rPr lang="en-US" spc="-19" dirty="0"/>
              <a:t> </a:t>
            </a:r>
            <a:r>
              <a:rPr lang="en-US" spc="-11" dirty="0"/>
              <a:t>(CSS3)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4095" y="912114"/>
            <a:ext cx="11330433" cy="642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809" y="1668780"/>
            <a:ext cx="11348721" cy="7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0032" y="2400301"/>
            <a:ext cx="11334497" cy="7894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032" y="3200400"/>
            <a:ext cx="11334497" cy="868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4095" y="4223767"/>
            <a:ext cx="11330433" cy="816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0191" y="5417820"/>
            <a:ext cx="11324336" cy="6629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2553" y="1023823"/>
            <a:ext cx="11131972" cy="509101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30985">
              <a:lnSpc>
                <a:spcPts val="2398"/>
              </a:lnSpc>
              <a:spcBef>
                <a:spcPts val="11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để bổ sung thêm kiểu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fonts, colors,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khoảng cách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pc="1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11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7963" marR="164758">
              <a:lnSpc>
                <a:spcPts val="223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Cập nhật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đó,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tính năng mới.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27963">
              <a:lnSpc>
                <a:spcPts val="2404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hiệu phiên bản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CSS1, CSS2, CSS3,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CSS4,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nơi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pc="1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dirty="0">
              <a:latin typeface="Arial"/>
              <a:cs typeface="Arial"/>
            </a:endParaRPr>
          </a:p>
          <a:p>
            <a:pPr marL="27963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độ.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1742" marR="170805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chia thành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gọi là “module"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mỗi module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  hoặc mở rộng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tính 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CSS2.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37032">
              <a:lnSpc>
                <a:spcPts val="2398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Bắt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soạn thảo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CSS3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công bố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CSS2 ban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đã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dirty="0">
              <a:latin typeface="Arial"/>
              <a:cs typeface="Arial"/>
            </a:endParaRPr>
          </a:p>
          <a:p>
            <a:pPr marL="37032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hành.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8172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7424" y="132588"/>
            <a:ext cx="118587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190" y="72920"/>
            <a:ext cx="43442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MODULE</a:t>
            </a:r>
            <a:r>
              <a:rPr lang="vi-VN" spc="-79" dirty="0"/>
              <a:t> </a:t>
            </a:r>
            <a:r>
              <a:rPr lang="vi-VN" spc="-5" dirty="0"/>
              <a:t>1-4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515888" y="2318713"/>
            <a:ext cx="3425951" cy="5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13855" y="2751526"/>
            <a:ext cx="3427985" cy="550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19952" y="3225492"/>
            <a:ext cx="3421887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9291" y="4624171"/>
            <a:ext cx="3421887" cy="1167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5225" y="910524"/>
            <a:ext cx="10927928" cy="71185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Như CSS3 có sẵn như là module </a:t>
            </a:r>
            <a:r>
              <a:rPr spc="-5" dirty="0">
                <a:latin typeface="Calibri"/>
                <a:cs typeface="Calibri"/>
              </a:rPr>
              <a:t>và vẫn </a:t>
            </a:r>
            <a:r>
              <a:rPr dirty="0">
                <a:latin typeface="Calibri"/>
                <a:cs typeface="Calibri"/>
              </a:rPr>
              <a:t>đang phát triển, có nhiều module khác  nhau có sự ổn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trạng</a:t>
            </a:r>
            <a:r>
              <a:rPr spc="-9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thái.</a:t>
            </a:r>
          </a:p>
          <a:p>
            <a:pPr marL="341610" indent="-326493">
              <a:spcBef>
                <a:spcPts val="10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Chỉ có </a:t>
            </a:r>
            <a:r>
              <a:rPr spc="5" dirty="0">
                <a:latin typeface="Calibri"/>
                <a:cs typeface="Calibri"/>
              </a:rPr>
              <a:t>ba module </a:t>
            </a:r>
            <a:r>
              <a:rPr dirty="0">
                <a:latin typeface="Calibri"/>
                <a:cs typeface="Calibri"/>
              </a:rPr>
              <a:t>được phát hành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sự đề nghị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sau</a:t>
            </a:r>
            <a:r>
              <a:rPr dirty="0" smtClean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1004965" y="4114982"/>
            <a:ext cx="1092792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smtClean="0">
                <a:latin typeface="Calibri"/>
                <a:cs typeface="Calibri"/>
              </a:rPr>
              <a:t>Module </a:t>
            </a:r>
            <a:r>
              <a:rPr dirty="0">
                <a:latin typeface="Calibri"/>
                <a:cs typeface="Calibri"/>
              </a:rPr>
              <a:t>được ổn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5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đề nghị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sau</a:t>
            </a:r>
            <a:r>
              <a:rPr dirty="0" smtClean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3750444" y="2404569"/>
            <a:ext cx="2697388" cy="38612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7"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CSS Color Level 3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3771541" y="2763326"/>
            <a:ext cx="2697388" cy="38612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7"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CSS Namespaces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3771541" y="3312938"/>
            <a:ext cx="2697388" cy="386122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7"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sz="2400" dirty="0">
                <a:solidFill>
                  <a:schemeClr val="bg1"/>
                </a:solidFill>
                <a:latin typeface="Calibri"/>
                <a:cs typeface="Calibri"/>
              </a:rPr>
              <a:t>Selectors Level 3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3867721" y="5307125"/>
            <a:ext cx="269738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7"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Style Attributes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3867721" y="4794910"/>
            <a:ext cx="2697388" cy="293789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7">
              <a:buClr>
                <a:srgbClr val="AC1317"/>
              </a:buClr>
              <a:buSzPct val="151351"/>
              <a:tabLst>
                <a:tab pos="34236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Media Queries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1693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0589" y="72920"/>
            <a:ext cx="434424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MODULE</a:t>
            </a:r>
            <a:r>
              <a:rPr lang="vi-VN" spc="-84" dirty="0"/>
              <a:t> </a:t>
            </a:r>
            <a:r>
              <a:rPr lang="vi-VN" spc="-5" dirty="0"/>
              <a:t>4-4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10639" y="1394460"/>
            <a:ext cx="7282689" cy="118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6738" y="2609088"/>
            <a:ext cx="7276591" cy="658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4294" y="2743657"/>
            <a:ext cx="5969037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Syntax Level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7662" y="867921"/>
            <a:ext cx="8442113" cy="169159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Module </a:t>
            </a:r>
            <a:r>
              <a:rPr spc="5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5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viết lại </a:t>
            </a:r>
            <a:r>
              <a:rPr spc="5" dirty="0">
                <a:latin typeface="Calibri"/>
                <a:cs typeface="Calibri"/>
              </a:rPr>
              <a:t>dự thảo làm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704379" marR="3822698" indent="2268">
              <a:lnSpc>
                <a:spcPct val="214500"/>
              </a:lnSpc>
              <a:spcBef>
                <a:spcPts val="757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Line Layout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Level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3  </a:t>
            </a:r>
            <a:endParaRPr lang="en-US" spc="-5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704379" marR="3822698" indent="2268">
              <a:lnSpc>
                <a:spcPct val="214500"/>
              </a:lnSpc>
              <a:spcBef>
                <a:spcPts val="757"/>
              </a:spcBef>
            </a:pP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Ruby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4703" y="4130041"/>
            <a:ext cx="7278623" cy="612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5226" y="3645790"/>
            <a:ext cx="10927078" cy="829833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Module đang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giai </a:t>
            </a:r>
            <a:r>
              <a:rPr spc="5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bị </a:t>
            </a:r>
            <a:r>
              <a:rPr spc="5" dirty="0">
                <a:latin typeface="Calibri"/>
                <a:cs typeface="Calibri"/>
              </a:rPr>
              <a:t>bỏ </a:t>
            </a:r>
            <a:r>
              <a:rPr spc="-11" dirty="0">
                <a:latin typeface="Calibri"/>
                <a:cs typeface="Calibri"/>
              </a:rPr>
              <a:t>rơi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làm việc </a:t>
            </a:r>
            <a:r>
              <a:rPr spc="-5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giai </a:t>
            </a:r>
            <a:r>
              <a:rPr spc="5" dirty="0">
                <a:latin typeface="Calibri"/>
                <a:cs typeface="Calibri"/>
              </a:rPr>
              <a:t>đoạn dự thảo </a:t>
            </a:r>
            <a:r>
              <a:rPr dirty="0">
                <a:latin typeface="Calibri"/>
                <a:cs typeface="Calibri"/>
              </a:rPr>
              <a:t>như  sau:</a:t>
            </a:r>
          </a:p>
          <a:p>
            <a:pPr>
              <a:spcBef>
                <a:spcPts val="6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707404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Behavioral Extensions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10639" y="5013961"/>
            <a:ext cx="7282689" cy="5760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28200" y="5101844"/>
            <a:ext cx="667879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Hyperlink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778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6" y="38630"/>
            <a:ext cx="447886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CÚ PHÁP </a:t>
            </a:r>
            <a:r>
              <a:rPr lang="vi-VN" spc="-11" dirty="0"/>
              <a:t>CSS</a:t>
            </a:r>
            <a:r>
              <a:rPr lang="vi-VN" spc="-65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8000" y="908302"/>
            <a:ext cx="11336528" cy="72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095" y="1757933"/>
            <a:ext cx="11330433" cy="8183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000" y="2676145"/>
            <a:ext cx="11336528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000" y="3622549"/>
            <a:ext cx="11336528" cy="7879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5966" y="4474466"/>
            <a:ext cx="11338560" cy="699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937" y="5312664"/>
            <a:ext cx="11340591" cy="6522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1090" y="1001216"/>
            <a:ext cx="10719644" cy="501406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8893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Cú pháp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CSS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phần: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, và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900">
              <a:latin typeface="Times New Roman"/>
              <a:cs typeface="Times New Roman"/>
            </a:endParaRPr>
          </a:p>
          <a:p>
            <a:pPr marL="23429" marR="379397">
              <a:lnSpc>
                <a:spcPts val="2225"/>
              </a:lnSpc>
              <a:spcBef>
                <a:spcPts val="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Selector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 mà bạn muốn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kiểu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thị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 dạng.</a:t>
            </a:r>
            <a:endParaRPr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3300">
              <a:latin typeface="Times New Roman"/>
              <a:cs typeface="Times New Roman"/>
            </a:endParaRPr>
          </a:p>
          <a:p>
            <a:pPr marL="18893" marR="225977">
              <a:lnSpc>
                <a:spcPts val="2225"/>
              </a:lnSpc>
              <a:spcBef>
                <a:spcPts val="5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lựa chọn là một thuộc tính CSS mà quy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loại kiểu được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chọn.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000">
              <a:latin typeface="Times New Roman"/>
              <a:cs typeface="Times New Roman"/>
            </a:endParaRPr>
          </a:p>
          <a:p>
            <a:pPr marL="18893" marR="269811">
              <a:lnSpc>
                <a:spcPts val="2225"/>
              </a:lnSpc>
            </a:pPr>
            <a:r>
              <a:rPr b="1" spc="-3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thuộc tính 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có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  <a:p>
            <a:pPr marL="15114" marR="6047" indent="2268">
              <a:lnSpc>
                <a:spcPts val="7629"/>
              </a:lnSpc>
              <a:spcBef>
                <a:spcPts val="9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Property và value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bộ chọn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bằng dấu hai chấm (:).  Chúng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kèm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trong dấu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nhọn ({}) mà được gọi là khối khai</a:t>
            </a:r>
            <a:r>
              <a:rPr spc="1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báo.</a:t>
            </a:r>
            <a:endParaRPr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2330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8" y="27200"/>
            <a:ext cx="4478868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CÚ PHÁP </a:t>
            </a:r>
            <a:r>
              <a:rPr lang="vi-VN" spc="-11" dirty="0"/>
              <a:t>CSS</a:t>
            </a:r>
            <a:r>
              <a:rPr lang="vi-VN" spc="-79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414" y="1407414"/>
            <a:ext cx="11310111" cy="1121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256" y="2693671"/>
            <a:ext cx="11397488" cy="10241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289" y="3826764"/>
            <a:ext cx="11318241" cy="995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2222" y="1597914"/>
            <a:ext cx="11102302" cy="3069692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23429" marR="167026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chỉ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bộ chọn, được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phân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bởi một dấu chấm phẩy (;) trong khối khai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báo.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5114" marR="6047">
              <a:lnSpc>
                <a:spcPct val="86400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chỉ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 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thuộc tính duy nhất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nhóm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  chọn. Để nhóm bộ chọn,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 chọn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bằng dấu phẩy(,) theo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khối khai báo Property và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5871">
              <a:lnSpc>
                <a:spcPts val="2398"/>
              </a:lnSpc>
              <a:spcBef>
                <a:spcPts val="191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bộ chọn.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pc="-54" dirty="0">
                <a:solidFill>
                  <a:srgbClr val="FFFFFF"/>
                </a:solidFill>
                <a:latin typeface="Arial"/>
                <a:cs typeface="Arial"/>
              </a:rPr>
              <a:t>đây,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bộ chọn</a:t>
            </a:r>
            <a:r>
              <a:rPr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dirty="0">
              <a:latin typeface="Arial"/>
              <a:cs typeface="Arial"/>
            </a:endParaRPr>
          </a:p>
          <a:p>
            <a:pPr marL="15871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dấu phẩy được theo sau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sản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27" y="859281"/>
            <a:ext cx="10154920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Sự </a:t>
            </a:r>
            <a:r>
              <a:rPr spc="-1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5" dirty="0">
                <a:latin typeface="Calibri"/>
                <a:cs typeface="Calibri"/>
              </a:rPr>
              <a:t>khác nhau </a:t>
            </a:r>
            <a:r>
              <a:rPr dirty="0">
                <a:latin typeface="Calibri"/>
                <a:cs typeface="Calibri"/>
              </a:rPr>
              <a:t>có sẵn để </a:t>
            </a:r>
            <a:r>
              <a:rPr spc="-5" dirty="0">
                <a:latin typeface="Calibri"/>
                <a:cs typeface="Calibri"/>
              </a:rPr>
              <a:t>xác </a:t>
            </a:r>
            <a:r>
              <a:rPr spc="5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quy </a:t>
            </a:r>
            <a:r>
              <a:rPr spc="-5" dirty="0">
                <a:latin typeface="Calibri"/>
                <a:cs typeface="Calibri"/>
              </a:rPr>
              <a:t>tắc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</a:t>
            </a:r>
            <a:r>
              <a:rPr spc="4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HTML: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4400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38630"/>
            <a:ext cx="848021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ĐƠN VỊ ĐO LƯỜNG ĐỘ DÀI</a:t>
            </a:r>
            <a:r>
              <a:rPr lang="vi-VN" spc="5" dirty="0"/>
              <a:t> </a:t>
            </a:r>
            <a:r>
              <a:rPr lang="vi-VN" spc="-19" dirty="0"/>
              <a:t>1-4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4414" y="1350262"/>
            <a:ext cx="11310111" cy="1136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2381" y="1606041"/>
            <a:ext cx="10243820" cy="34394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đơn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đo lường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định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kích thước của font,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width,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height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lề,…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6289" y="2587753"/>
            <a:ext cx="11318241" cy="9921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033" y="2889251"/>
            <a:ext cx="1056338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đo chiều dài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ngang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dọc của nội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289" y="3723133"/>
            <a:ext cx="11318241" cy="1008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4256" y="3915538"/>
            <a:ext cx="10562166" cy="343181"/>
          </a:xfrm>
          <a:prstGeom prst="rect">
            <a:avLst/>
          </a:prstGeom>
        </p:spPr>
        <p:txBody>
          <a:bodyPr vert="horz" wrap="square" lIns="0" tIns="60462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7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 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loại 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đo lường chiều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tương đối (relative) và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(absolute).</a:t>
            </a:r>
            <a:endParaRPr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4</a:t>
            </a:r>
            <a:r>
              <a:rPr lang="vi-VN" smtClean="0"/>
              <a:t> -</a:t>
            </a:r>
            <a:r>
              <a:rPr lang="en-US" smtClean="0"/>
              <a:t> Giới thiệu về CSS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880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3158</Words>
  <Application>Microsoft Office PowerPoint</Application>
  <PresentationFormat>Custom</PresentationFormat>
  <Paragraphs>472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Office Theme</vt:lpstr>
      <vt:lpstr>1_Office Theme</vt:lpstr>
      <vt:lpstr>Bài 5 Giới thiệu về CSS </vt:lpstr>
      <vt:lpstr>MỤC TIÊU</vt:lpstr>
      <vt:lpstr>GIỚI THIỆU</vt:lpstr>
      <vt:lpstr>CASCADING STYLE SHEET 3 (CSS3)</vt:lpstr>
      <vt:lpstr>CÁC MODULE 1-4</vt:lpstr>
      <vt:lpstr>CÁC MODULE 4-4</vt:lpstr>
      <vt:lpstr>CÚ PHÁP CSS 1-2</vt:lpstr>
      <vt:lpstr>CÚ PHÁP CSS 2-2</vt:lpstr>
      <vt:lpstr>CÁC ĐƠN VỊ ĐO LƯỜNG ĐỘ DÀI 1-4</vt:lpstr>
      <vt:lpstr>CÁC ĐƠN VỊ ĐO LƯỜNG ĐỘ DÀI 2-4</vt:lpstr>
      <vt:lpstr>CÁC ĐƠN VỊ ĐO LƯỜNG ĐỘ DÀI 3-4</vt:lpstr>
      <vt:lpstr>CÁC ĐƠN VỊ ĐO LƯỜNG ĐỘ DÀI 4-4</vt:lpstr>
      <vt:lpstr>CÁC LOẠI CỦA STYLE SHEETS</vt:lpstr>
      <vt:lpstr>LOẠI INLINE</vt:lpstr>
      <vt:lpstr>LOẠI INTERNAL/EMBEDDED 1-2</vt:lpstr>
      <vt:lpstr>LOẠI INTERNAL/EMBEDDED 2-2</vt:lpstr>
      <vt:lpstr>LOẠI EXTERNAL 1-2</vt:lpstr>
      <vt:lpstr>LOẠI EXTERNAL 2-2</vt:lpstr>
      <vt:lpstr>CÁC BỘ CHỌN 2-5</vt:lpstr>
      <vt:lpstr>BỘ CHỌN LÀ PHẦN TỬ HTML</vt:lpstr>
      <vt:lpstr>BỘ CHỌN CLASS</vt:lpstr>
      <vt:lpstr>BỘ CHỌN ID</vt:lpstr>
      <vt:lpstr>BỘ CHỌN TỔNG QUÁT (UNIVERSAL)</vt:lpstr>
      <vt:lpstr>SẮP XẾP CASCADING CHUNG</vt:lpstr>
      <vt:lpstr>CHÚ THÍCH</vt:lpstr>
      <vt:lpstr>GIẢ CÁC LỚP(PSEUDO CLASSES) 1-3</vt:lpstr>
      <vt:lpstr>GIẢ CÁC LỚP(PSEUDO CLASSES) 2-3</vt:lpstr>
      <vt:lpstr>GIẢ CÁC LỚP (PSEUDO CLASSES) 3-3</vt:lpstr>
      <vt:lpstr>MỤC ĐÍCH CỦA CÁC GIẢ PHẦN TỬ</vt:lpstr>
      <vt:lpstr>CÁC GIẢ PHẦN TỬ 1-2</vt:lpstr>
      <vt:lpstr>CÁC GIẢ PHẦN TỬ 2-2</vt:lpstr>
      <vt:lpstr>CÁC KIỂU CHO HYPERLINKS</vt:lpstr>
      <vt:lpstr>TỔNG KẾT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2001</cp:revision>
  <dcterms:created xsi:type="dcterms:W3CDTF">2018-01-11T08:27:42Z</dcterms:created>
  <dcterms:modified xsi:type="dcterms:W3CDTF">2020-03-13T03:40:43Z</dcterms:modified>
</cp:coreProperties>
</file>